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318" autoAdjust="0"/>
  </p:normalViewPr>
  <p:slideViewPr>
    <p:cSldViewPr snapToGrid="0" snapToObjects="1">
      <p:cViewPr varScale="1">
        <p:scale>
          <a:sx n="111" d="100"/>
          <a:sy n="111" d="100"/>
        </p:scale>
        <p:origin x="17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745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From model to agentic system</a:t>
            </a:r>
          </a:p>
          <a:p>
            <a:endParaRPr lang="en-US" dirty="0"/>
          </a:p>
          <a:p>
            <a:r>
              <a:rPr lang="en-US" dirty="0"/>
              <a:t>Read the anatomy from the inside out — model, loop, harness, world, other agents — asking what must be true before text may change a world.</a:t>
            </a:r>
          </a:p>
          <a:p>
            <a:endParaRPr lang="en-US" dirty="0"/>
          </a:p>
          <a:p>
            <a:r>
              <a:rPr lang="en-US" dirty="0"/>
              <a:t>### </a:t>
            </a:r>
            <a:r>
              <a:rPr dirty="0"/>
              <a:t>Presenter reminders</a:t>
            </a:r>
          </a:p>
          <a:p>
            <a:endParaRPr dirty="0"/>
          </a:p>
          <a:p>
            <a:r>
              <a:rPr dirty="0"/>
              <a:t>Suggested duration: 2 minutes.</a:t>
            </a:r>
          </a:p>
          <a:p>
            <a:r>
              <a:rPr dirty="0"/>
              <a:t>- Read from the model core out through loop, harness, world and other agents.</a:t>
            </a:r>
          </a:p>
          <a:p>
            <a:r>
              <a:rPr dirty="0"/>
              <a:t>- [Ask] What has to be true before a model's text may change a world?</a:t>
            </a:r>
          </a:p>
          <a:p>
            <a:r>
              <a:rPr dirty="0"/>
              <a:t>- Establish that the weather and office examples are simulated fixtures.</a:t>
            </a:r>
          </a:p>
          <a:p>
            <a:endParaRPr dirty="0"/>
          </a:p>
          <a:p>
            <a:r>
              <a:rPr lang="en-US" dirty="0"/>
              <a:t>### </a:t>
            </a:r>
            <a:r>
              <a:rPr dirty="0"/>
              <a:t>Near-verbatim delivery</a:t>
            </a:r>
          </a:p>
          <a:p>
            <a:endParaRPr dirty="0"/>
          </a:p>
          <a:p>
            <a:r>
              <a:rPr dirty="0"/>
              <a:t>[Ask] What has to be true before a model's text may change a world? Hold that question while we read this picture from the </a:t>
            </a:r>
            <a:r>
              <a:rPr dirty="0" err="1"/>
              <a:t>centre</a:t>
            </a:r>
            <a:r>
              <a:rPr dirty="0"/>
              <a:t> outward. The model proposes something: an answer, a call, or a plan. Around it, a loop turns successive proposals into actions and observations. Around that loop, software decides what information reaches the model, what capabilities are available, when a person is needed, and what counts as done.</a:t>
            </a:r>
          </a:p>
          <a:p>
            <a:endParaRPr dirty="0"/>
          </a:p>
          <a:p>
            <a:r>
              <a:rPr dirty="0"/>
              <a:t>That surrounding software is the harness. Its boundaries matter because the same model can behave very differently when given different tools, memories, checks and stopping rules. Outside it is an environment that can disagree with a proposal, a person who can refuse an action, and other agents to which work might be delegated.</a:t>
            </a:r>
          </a:p>
          <a:p>
            <a:endParaRPr dirty="0"/>
          </a:p>
          <a:p>
            <a:r>
              <a:rPr dirty="0"/>
              <a:t>We will work from the inside out: the language model, the loop, the harness, orchestration and teams, then a wider view of agentic systems. Our weather and office examples are simulated fixtures. Measurements we discuss belong to the course reference harness and retain their limits; they do not establish a deployed capability. [Transition] Start with the difference between saying that something happened and establishing that it happened.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Saying vs. establishing</a:t>
            </a:r>
          </a:p>
          <a:p>
            <a:endParaRPr lang="en-US" dirty="0"/>
          </a:p>
          <a:p>
            <a:r>
              <a:rPr lang="en-US" dirty="0"/>
              <a:t>A confident booking sentence proves nothing; an agent chooses actions through permitted capabilities, observes outcomes, and adapts until it stops or hands off.</a:t>
            </a:r>
          </a:p>
          <a:p>
            <a:endParaRPr lang="en-US" dirty="0"/>
          </a:p>
          <a:p>
            <a:r>
              <a:rPr lang="en-US" dirty="0"/>
              <a:t>### </a:t>
            </a:r>
            <a:r>
              <a:rPr dirty="0"/>
              <a:t>Presenter reminders</a:t>
            </a:r>
          </a:p>
          <a:p>
            <a:endParaRPr dirty="0"/>
          </a:p>
          <a:p>
            <a:r>
              <a:rPr dirty="0"/>
              <a:t>Suggested duration: 3 minutes.</a:t>
            </a:r>
          </a:p>
          <a:p>
            <a:r>
              <a:rPr dirty="0"/>
              <a:t>- Compare the unsupported booking sentence with the observed run.</a:t>
            </a:r>
          </a:p>
          <a:p>
            <a:r>
              <a:rPr dirty="0"/>
              <a:t>- Give the operational definition before introducing implementation details.</a:t>
            </a:r>
          </a:p>
          <a:p>
            <a:r>
              <a:rPr dirty="0"/>
              <a:t>- Recall “Language access is not world access.”</a:t>
            </a:r>
          </a:p>
          <a:p>
            <a:endParaRPr dirty="0"/>
          </a:p>
          <a:p>
            <a:r>
              <a:rPr lang="en-US" dirty="0"/>
              <a:t>### </a:t>
            </a:r>
            <a:r>
              <a:rPr dirty="0"/>
              <a:t>Near-verbatim delivery</a:t>
            </a:r>
          </a:p>
          <a:p>
            <a:endParaRPr dirty="0"/>
          </a:p>
          <a:p>
            <a:r>
              <a:rPr dirty="0"/>
              <a:t>On the left, a model says that room B2 is free and that it has booked the room. That sentence could appear even when no lookup or booking operation exists. Its grammatical confidence tells us nothing about the room. On the right, each claim has a place in a run: obtain availability, receive a result, propose a booking, obtain approval, perform it, and check what can be reported.</a:t>
            </a:r>
          </a:p>
          <a:p>
            <a:endParaRPr dirty="0"/>
          </a:p>
          <a:p>
            <a:r>
              <a:rPr dirty="0"/>
              <a:t>For this lesson, an agentic system pursues a goal by repeatedly choosing actions through permitted capabilities, observing their outcomes and adapting, until it finishes, stops or hands control to a person. This is an operational definition for our architectural discussion. It follows the familiar idea of an agent perceiving and acting upon an environment. Earlier work on weak agency also emphasizes autonomy, responsiveness, goal-directed initiative and social interaction.</a:t>
            </a:r>
          </a:p>
          <a:p>
            <a:endParaRPr dirty="0"/>
          </a:p>
          <a:p>
            <a:r>
              <a:rPr dirty="0"/>
              <a:t>The definition describes </a:t>
            </a:r>
            <a:r>
              <a:rPr dirty="0" err="1"/>
              <a:t>behaviour</a:t>
            </a:r>
            <a:r>
              <a:rPr dirty="0"/>
              <a:t> and responsibility rather than a conversational personality. The decision-maker can be a language model, a learned table or another policy. Persistent memory and a software team are useful design choices, but they are not prerequisites for every possible agent.</a:t>
            </a:r>
          </a:p>
          <a:p>
            <a:endParaRPr dirty="0"/>
          </a:p>
          <a:p>
            <a:r>
              <a:rPr dirty="0"/>
              <a:t>[Pause] Recall the boundary from the language-model lesson: language access is not world access. Merely putting an LLM in a repeating loop does not establish an accountable agent. We still need an observation/action contract, state or memory sufficient for the task, permissions, and evaluation of consequences. The booking example is simulated; the important feature is the sequence of evidence and authority, not the room identifier. [Transition] Before giving a model more control, compare it with simpler ways to arrange the work.</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Who chooses the next step?</a:t>
            </a:r>
          </a:p>
          <a:p>
            <a:endParaRPr lang="en-US" dirty="0"/>
          </a:p>
          <a:p>
            <a:r>
              <a:rPr lang="en-US" dirty="0"/>
              <a:t>From single call to workflow, agent, and team, model control grows — so start with the simplest design and measure whether autonomy helps.</a:t>
            </a:r>
          </a:p>
          <a:p>
            <a:endParaRPr lang="en-US" dirty="0"/>
          </a:p>
          <a:p>
            <a:r>
              <a:rPr lang="en-US" dirty="0"/>
              <a:t>### </a:t>
            </a:r>
            <a:r>
              <a:rPr dirty="0"/>
              <a:t>Presenter reminders</a:t>
            </a:r>
          </a:p>
          <a:p>
            <a:endParaRPr dirty="0"/>
          </a:p>
          <a:p>
            <a:r>
              <a:rPr dirty="0"/>
              <a:t>Suggested duration: 3 minutes.</a:t>
            </a:r>
          </a:p>
          <a:p>
            <a:r>
              <a:rPr dirty="0"/>
              <a:t>- Trace the axis as increasing model control, not an inevitable upgrade path.</a:t>
            </a:r>
          </a:p>
          <a:p>
            <a:r>
              <a:rPr dirty="0"/>
              <a:t>- [Ask] Classify the chain, classifier router and lookup loop; allow discussion.</a:t>
            </a:r>
          </a:p>
          <a:p>
            <a:r>
              <a:rPr dirty="0"/>
              <a:t>- Use the amber band to discuss cost and compounding error.</a:t>
            </a:r>
          </a:p>
          <a:p>
            <a:endParaRPr dirty="0"/>
          </a:p>
          <a:p>
            <a:r>
              <a:rPr lang="en-US" dirty="0"/>
              <a:t>### </a:t>
            </a:r>
            <a:r>
              <a:rPr dirty="0"/>
              <a:t>Near-verbatim delivery</a:t>
            </a:r>
          </a:p>
          <a:p>
            <a:endParaRPr dirty="0"/>
          </a:p>
          <a:p>
            <a:r>
              <a:rPr dirty="0"/>
              <a:t>The question along this axis is who chooses the next step. A single model call has a fixed boundary. An augmented model can receive retrieved information, memory and tool descriptions. A workflow then arranges calls through a path selected in code. An agent allows the model to choose subsequent steps from feedback. A software team adds delegation among such runs.</a:t>
            </a:r>
          </a:p>
          <a:p>
            <a:endParaRPr dirty="0"/>
          </a:p>
          <a:p>
            <a:r>
              <a:rPr dirty="0" err="1"/>
              <a:t>Anthropic's</a:t>
            </a:r>
            <a:r>
              <a:rPr dirty="0"/>
              <a:t> workflow distinction is useful here: predefined code paths organize workflows, while model decisions dynamically organize an agent's process and tool use. These are architectural descriptions, not universal product categories. A system can combine both. A model may select a route inside a larger fixed workflow, for example.</a:t>
            </a:r>
          </a:p>
          <a:p>
            <a:endParaRPr dirty="0"/>
          </a:p>
          <a:p>
            <a:r>
              <a:rPr dirty="0"/>
              <a:t>[Ask] First case: summarize a document and then translate the summary. That is a chain. Second: a classifier sends a question to one of three prompts. That is routing within a workflow. Third: a loop calls lookup tools until the model decides that it can answer. That is model-directed agent control. Give a reason for each classification; naming a framework is not a reason.</a:t>
            </a:r>
          </a:p>
          <a:p>
            <a:endParaRPr dirty="0"/>
          </a:p>
          <a:p>
            <a:r>
              <a:rPr dirty="0"/>
              <a:t>Now return to the third case. What still has to surround it before it can book a room? It needs authority, checks and limits. Dynamic choice adds flexibility, but also additional calls, latency and opportunities for an earlier error to affect later choices. Start with the simplest design that satisfies the task and measure whether more autonomy helps.</a:t>
            </a:r>
          </a:p>
          <a:p>
            <a:endParaRPr dirty="0"/>
          </a:p>
          <a:p>
            <a:r>
              <a:rPr dirty="0"/>
              <a:t>[Transition] We will return to orchestrator–workers when discussing teams. First inspect what the inner model actually receives when any of these systems calls it.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What the model actually receives</a:t>
            </a:r>
          </a:p>
          <a:p>
            <a:endParaRPr lang="en-US" dirty="0"/>
          </a:p>
          <a:p>
            <a:r>
              <a:rPr lang="en-US" dirty="0"/>
              <a:t>Messages and tool schemas are rendered by a chat template into one token sequence, with adapters absorbing provider differences at the edge.</a:t>
            </a:r>
          </a:p>
          <a:p>
            <a:endParaRPr lang="en-US" dirty="0"/>
          </a:p>
          <a:p>
            <a:r>
              <a:rPr lang="en-US" dirty="0"/>
              <a:t>### </a:t>
            </a:r>
            <a:r>
              <a:rPr dirty="0"/>
              <a:t>Presenter reminders</a:t>
            </a:r>
          </a:p>
          <a:p>
            <a:endParaRPr dirty="0"/>
          </a:p>
          <a:p>
            <a:r>
              <a:rPr dirty="0"/>
              <a:t>Suggested duration: 4 minutes.</a:t>
            </a:r>
          </a:p>
          <a:p>
            <a:r>
              <a:rPr dirty="0"/>
              <a:t>- Read messages and tool schema, template, then rendered token string.</a:t>
            </a:r>
          </a:p>
          <a:p>
            <a:r>
              <a:rPr dirty="0"/>
              <a:t>- The excerpt is an abridged text-model template, not a universal wire format.</a:t>
            </a:r>
          </a:p>
          <a:p>
            <a:r>
              <a:rPr dirty="0"/>
              <a:t>- [Demo] Point to the formatting instruction contributed by the template itself.</a:t>
            </a:r>
          </a:p>
          <a:p>
            <a:endParaRPr dirty="0"/>
          </a:p>
          <a:p>
            <a:r>
              <a:rPr lang="en-US" dirty="0"/>
              <a:t>### </a:t>
            </a:r>
            <a:r>
              <a:rPr dirty="0"/>
              <a:t>Near-verbatim delivery</a:t>
            </a:r>
          </a:p>
          <a:p>
            <a:endParaRPr dirty="0"/>
          </a:p>
          <a:p>
            <a:r>
              <a:rPr dirty="0"/>
              <a:t>The application often submits structured messages: an operator instruction, a user request, an assistant response and tool results. Each message can contain ordered parts. A tool schema describes a </a:t>
            </a:r>
            <a:r>
              <a:rPr dirty="0" err="1"/>
              <a:t>callable's</a:t>
            </a:r>
            <a:r>
              <a:rPr dirty="0"/>
              <a:t> name and arguments. For this text-generation path, a chat template renders these structures into the sequence of tokens the language model reads. The API's convenient JSON objects are not separate little objects installed inside the weights.</a:t>
            </a:r>
          </a:p>
          <a:p>
            <a:endParaRPr dirty="0"/>
          </a:p>
          <a:p>
            <a:r>
              <a:rPr dirty="0"/>
              <a:t>Read the excerpt on the right. It marks a system turn, describes the tools, ends that turn, writes the user question and opens an assistant turn for generation. The instruction explaining the tool-call format comes from the model's template. The application developer may never have written that sentence. An open-weight provider can expose the exact rendered string; hosted APIs generally keep that rendering behind their interface. Multimodal inputs may also carry non-text representations, so this figure explains the textual chat and tool path rather than claiming that image content is literally ordinary text.</a:t>
            </a:r>
          </a:p>
          <a:p>
            <a:endParaRPr dirty="0"/>
          </a:p>
          <a:p>
            <a:r>
              <a:rPr dirty="0"/>
              <a:t>Providers disagree about these interfaces. One may place the operator instruction in a separate field; another may represent a tool result as user content. Arguments can be a mapping in one interface and a JSON string in another. The loop should not have to change every time that edge changes.</a:t>
            </a:r>
          </a:p>
          <a:p>
            <a:endParaRPr dirty="0"/>
          </a:p>
          <a:p>
            <a:r>
              <a:rPr dirty="0"/>
              <a:t>In the course reference harness, Agent Playground, a canonical message contains a role and ordered parts. Each part carries bytes and a media type. The provider adapters translate at the edge. This also lets an image part or an opaque signed reasoning block survive without inventing a new control loop for it.</a:t>
            </a:r>
          </a:p>
          <a:p>
            <a:endParaRPr dirty="0"/>
          </a:p>
          <a:p>
            <a:r>
              <a:rPr dirty="0"/>
              <a:t>[Demo] For local weights, rendering can reveal the precise prompt before inference. That is useful when a call seems malformed: inspect both the template and the decoded completion before blaming the model. The positions of these sections will also matter when we discuss prefix caching. [Transition] Now inspect the text that comes back.</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Parsing tool calls</a:t>
            </a:r>
          </a:p>
          <a:p>
            <a:endParaRPr lang="en-US" dirty="0"/>
          </a:p>
          <a:p>
            <a:r>
              <a:rPr lang="en-US" dirty="0"/>
              <a:t>Models wrap calls in different formats, and parsing only identifies a proposal — validation and execution come later.</a:t>
            </a:r>
          </a:p>
          <a:p>
            <a:endParaRPr lang="en-US" dirty="0"/>
          </a:p>
          <a:p>
            <a:r>
              <a:rPr lang="en-US" dirty="0"/>
              <a:t>### </a:t>
            </a:r>
            <a:r>
              <a:rPr dirty="0"/>
              <a:t>Presenter reminders</a:t>
            </a:r>
          </a:p>
          <a:p>
            <a:endParaRPr dirty="0"/>
          </a:p>
          <a:p>
            <a:r>
              <a:rPr dirty="0"/>
              <a:t>Suggested duration: 3 minutes.</a:t>
            </a:r>
          </a:p>
          <a:p>
            <a:r>
              <a:rPr dirty="0"/>
              <a:t>- Read the three output lanes and four format examples.</a:t>
            </a:r>
          </a:p>
          <a:p>
            <a:r>
              <a:rPr dirty="0"/>
              <a:t>- Distinguish parsing a template from measuring a model's </a:t>
            </a:r>
            <a:r>
              <a:rPr dirty="0" err="1"/>
              <a:t>behaviour</a:t>
            </a:r>
            <a:r>
              <a:rPr dirty="0"/>
              <a:t>.</a:t>
            </a:r>
          </a:p>
          <a:p>
            <a:r>
              <a:rPr dirty="0"/>
              <a:t>- Keep the thirteen-template survey explicitly workstation-specific.</a:t>
            </a:r>
          </a:p>
          <a:p>
            <a:endParaRPr dirty="0"/>
          </a:p>
          <a:p>
            <a:r>
              <a:rPr lang="en-US" dirty="0"/>
              <a:t>### </a:t>
            </a:r>
            <a:r>
              <a:rPr dirty="0"/>
              <a:t>Near-verbatim delivery</a:t>
            </a:r>
          </a:p>
          <a:p>
            <a:endParaRPr dirty="0"/>
          </a:p>
          <a:p>
            <a:r>
              <a:rPr dirty="0"/>
              <a:t>A language model can emit text that requests a tool, but the host must recognize that request and turn it into a structured call. The parsed interface needs a name, arguments and an identifier that pairs the eventual result with its call. Ordinary answer text and reasoning parts take different paths. None of those paths grants authority merely because parsing succeeded.</a:t>
            </a:r>
          </a:p>
          <a:p>
            <a:endParaRPr dirty="0"/>
          </a:p>
          <a:p>
            <a:r>
              <a:rPr dirty="0"/>
              <a:t>The gallery shows why a parser cannot assume that every model writes the same JSON wrapper. Calls may be wrapped JSON, a bare object, nested parameter tags, or a tool name embedded in an opening marker. The generated arguments can still be malformed or have the wrong types. Parsing identifies a proposed call; validation and execution are later operations.</a:t>
            </a:r>
          </a:p>
          <a:p>
            <a:endParaRPr dirty="0"/>
          </a:p>
          <a:p>
            <a:r>
              <a:rPr dirty="0"/>
              <a:t>Agent Playground derives supported formats from a model's own template: render a known call and a comparison turn, isolate the format, then round-trip a synthetic call. A local template that advertises calls but fails that check is refused. Bare JSON is treated as a call only when the expected name and arguments keys are both present, helping avoid mistaking an ordinary JSON answer for an action.</a:t>
            </a:r>
          </a:p>
          <a:p>
            <a:endParaRPr dirty="0"/>
          </a:p>
          <a:p>
            <a:r>
              <a:rPr dirty="0"/>
              <a:t>The reported survey covered thirteen cached chat templates on one workstation. Prompt rendering reached all thirteen; calls parsed back for nine, reasoning for four. Those counts depend on what is cached, and test templates rather than model quality. They are not compliance percentages.</a:t>
            </a:r>
          </a:p>
          <a:p>
            <a:endParaRPr dirty="0"/>
          </a:p>
          <a:p>
            <a:r>
              <a:rPr dirty="0" err="1"/>
              <a:t>Toolformer</a:t>
            </a:r>
            <a:r>
              <a:rPr dirty="0"/>
              <a:t> provides historical evidence that language models can learn when to call tools; contemporary tool-capable chat models are post-trained for such interactions. [Transition] A format parser gives us a candidate structure. A schema lets software check a more specific contract.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Structured output</a:t>
            </a:r>
          </a:p>
          <a:p>
            <a:endParaRPr lang="en-US" dirty="0"/>
          </a:p>
          <a:p>
            <a:r>
              <a:rPr lang="en-US" dirty="0"/>
              <a:t>Schemas check shape, not meaning or authority: a valid call can still name the wrong tool, an unavailable room, or a forbidden operation.</a:t>
            </a:r>
          </a:p>
          <a:p>
            <a:endParaRPr lang="en-US" dirty="0"/>
          </a:p>
          <a:p>
            <a:r>
              <a:rPr lang="en-US" dirty="0"/>
              <a:t>### </a:t>
            </a:r>
            <a:r>
              <a:rPr dirty="0"/>
              <a:t>Presenter reminders</a:t>
            </a:r>
          </a:p>
          <a:p>
            <a:endParaRPr dirty="0"/>
          </a:p>
          <a:p>
            <a:r>
              <a:rPr dirty="0"/>
              <a:t>Suggested duration: 3 minutes.</a:t>
            </a:r>
          </a:p>
          <a:p>
            <a:r>
              <a:rPr dirty="0"/>
              <a:t>- Read shape, meaning and authority as separate gates.</a:t>
            </a:r>
          </a:p>
          <a:p>
            <a:r>
              <a:rPr dirty="0"/>
              <a:t>- Explain the schema as abridged illustrative content.</a:t>
            </a:r>
          </a:p>
          <a:p>
            <a:r>
              <a:rPr dirty="0"/>
              <a:t>- Qualify the deliberately unskilled base-model result.</a:t>
            </a:r>
          </a:p>
          <a:p>
            <a:endParaRPr dirty="0"/>
          </a:p>
          <a:p>
            <a:r>
              <a:rPr lang="en-US" dirty="0"/>
              <a:t>### </a:t>
            </a:r>
            <a:r>
              <a:rPr dirty="0"/>
              <a:t>Near-verbatim delivery</a:t>
            </a:r>
          </a:p>
          <a:p>
            <a:endParaRPr dirty="0"/>
          </a:p>
          <a:p>
            <a:r>
              <a:rPr dirty="0"/>
              <a:t>Structured output turns generated text into something software can inspect. A schema can specify an object type, required fields, enumerated choices and whether extra properties are allowed. For an action interface, it also needs to couple each tool name to that tool's arguments. Valid JSON by itself is too weak: a weather tool with a calculator's argument can parse perfectly and still be the wrong call.</a:t>
            </a:r>
          </a:p>
          <a:p>
            <a:endParaRPr dirty="0"/>
          </a:p>
          <a:p>
            <a:r>
              <a:rPr dirty="0"/>
              <a:t>The excerpt illustrates that coupling with alternatives for a temperature call and a city-list call. It is deliberately abridged. A complete operational schema also constrains the enclosing object, types and permitted fields. The first gate establishes structural validity; subsequent gates address meaning and authority. Even a schema-valid request can refer to an unavailable room or an operation the caller may not perform.</a:t>
            </a:r>
          </a:p>
          <a:p>
            <a:endParaRPr dirty="0"/>
          </a:p>
          <a:p>
            <a:r>
              <a:rPr dirty="0"/>
              <a:t>There are several routes to structured output. Instructions can request a format; post-training can teach it; constrained decoding can prevent tokens that violate a grammar. Guided generation establishes properties of the accepted shape. It does not establish that a temperature is true, a booking is permitted, or an effect succeeded.</a:t>
            </a:r>
          </a:p>
          <a:p>
            <a:endParaRPr dirty="0"/>
          </a:p>
          <a:p>
            <a:r>
              <a:rPr dirty="0"/>
              <a:t>The reference-harness experiments deliberately selected a 1.4B base model with no demonstrated skill on these tasks. Before fine-tuning it scored zero on the measured structured-output and tool-calling metrics. It could begin well-formed JSON and then fail to stop, so the result was not simply an inability to write braces. Halting was an important first gain from training. This is a particular baseline, not a statement about all base models.</a:t>
            </a:r>
          </a:p>
          <a:p>
            <a:endParaRPr dirty="0"/>
          </a:p>
          <a:p>
            <a:r>
              <a:rPr dirty="0"/>
              <a:t>[Transition] The typed proposal used in our project is this same idea: a machine-checkable request whose structural validity is distinct from truth, permission and success.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Training, compliance, and reasoning</a:t>
            </a:r>
          </a:p>
          <a:p>
            <a:endParaRPr lang="en-US" dirty="0"/>
          </a:p>
          <a:p>
            <a:r>
              <a:rPr lang="en-US" dirty="0"/>
              <a:t>Compliance must be measured per model and configuration, and reasoning tokens are carried for transport, never treated as evidence.</a:t>
            </a:r>
          </a:p>
          <a:p>
            <a:endParaRPr lang="en-US" dirty="0"/>
          </a:p>
          <a:p>
            <a:r>
              <a:rPr lang="en-US" dirty="0"/>
              <a:t>### </a:t>
            </a:r>
            <a:r>
              <a:rPr dirty="0"/>
              <a:t>Presenter reminders</a:t>
            </a:r>
          </a:p>
          <a:p>
            <a:endParaRPr dirty="0"/>
          </a:p>
          <a:p>
            <a:r>
              <a:rPr dirty="0"/>
              <a:t>Suggested duration: 3 minutes.</a:t>
            </a:r>
          </a:p>
          <a:p>
            <a:r>
              <a:rPr dirty="0"/>
              <a:t>- Separate intended format, parser round trip and observed compliance.</a:t>
            </a:r>
          </a:p>
          <a:p>
            <a:r>
              <a:rPr dirty="0"/>
              <a:t>- State the doubled-start-token confound beside the small-model anecdote.</a:t>
            </a:r>
          </a:p>
          <a:p>
            <a:r>
              <a:rPr dirty="0"/>
              <a:t>- Reasoning tokens are neither evidence nor an operational control record.</a:t>
            </a:r>
          </a:p>
          <a:p>
            <a:endParaRPr dirty="0"/>
          </a:p>
          <a:p>
            <a:r>
              <a:rPr lang="en-US" dirty="0"/>
              <a:t>### </a:t>
            </a:r>
            <a:r>
              <a:rPr dirty="0"/>
              <a:t>Near-verbatim delivery</a:t>
            </a:r>
          </a:p>
          <a:p>
            <a:endParaRPr dirty="0"/>
          </a:p>
          <a:p>
            <a:r>
              <a:rPr dirty="0"/>
              <a:t>Pretraining gives a model broad continuation ability. Instruction tuning and further tool-use, preference or reinforcement-learning stages shape its </a:t>
            </a:r>
            <a:r>
              <a:rPr dirty="0" err="1"/>
              <a:t>behaviour</a:t>
            </a:r>
            <a:r>
              <a:rPr dirty="0"/>
              <a:t> on interactions. DeepSeek-R1 is a research example of reasoning capability developed with reinforcement learning. The template describes the format the training process intends the model to follow; checking that template does not demonstrate that a particular set of weights follows it.</a:t>
            </a:r>
          </a:p>
          <a:p>
            <a:endParaRPr dirty="0"/>
          </a:p>
          <a:p>
            <a:r>
              <a:rPr dirty="0"/>
              <a:t>The reference harness observed a 1B instruction model emitting the wrong call shape three times in three attempts through its own template. A larger 3B sibling complied with the same template and prompt. The smaller model called correctly when given a plain composed tool description. But retain the confound: those measurements were made while a tokenizer bug doubled a start token. The 1B case has not been repeated after the fix. We cannot separate that bug from the weights on this evidence, and one model's </a:t>
            </a:r>
            <a:r>
              <a:rPr dirty="0" err="1"/>
              <a:t>behaviour</a:t>
            </a:r>
            <a:r>
              <a:rPr dirty="0"/>
              <a:t> does not characterize a whole family.</a:t>
            </a:r>
          </a:p>
          <a:p>
            <a:endParaRPr dirty="0"/>
          </a:p>
          <a:p>
            <a:r>
              <a:rPr dirty="0"/>
              <a:t>Some models generate reasoning tokens before a call or answer. A provider may return that content, summarize it, or provide a signed block whose exact bytes must be replayed during the subsequent tool interaction. Agent Playground carries the full canonical response rather than rebuilding it from visible answer text, so provider-required parts are preserved.</a:t>
            </a:r>
          </a:p>
          <a:p>
            <a:endParaRPr dirty="0"/>
          </a:p>
          <a:p>
            <a:r>
              <a:rPr dirty="0"/>
              <a:t>That transport obligation is different from treating reasoning as evidence. A plausible internal explanation neither proves that the tool ran nor establishes the world state. The lab's public trace therefore omits private provider reasoning and records observable calls, results and decisions instead.</a:t>
            </a:r>
          </a:p>
          <a:p>
            <a:endParaRPr dirty="0"/>
          </a:p>
          <a:p>
            <a:r>
              <a:rPr dirty="0"/>
              <a:t>[Transition] Compliance must be measured per model and configuration. Continuity across those model calls is another responsibility the surrounding software must provide.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The context budget</a:t>
            </a:r>
          </a:p>
          <a:p>
            <a:endParaRPr lang="en-US" dirty="0"/>
          </a:p>
          <a:p>
            <a:r>
              <a:rPr lang="en-US" dirty="0"/>
              <a:t>Relevance selection and fitting a budget are separate jobs; drop whole exchanges, keep the run in progress, and order stable sections first.</a:t>
            </a:r>
          </a:p>
          <a:p>
            <a:endParaRPr lang="en-US" dirty="0"/>
          </a:p>
          <a:p>
            <a:r>
              <a:rPr lang="en-US" dirty="0"/>
              <a:t>### </a:t>
            </a:r>
            <a:r>
              <a:rPr dirty="0"/>
              <a:t>Presenter reminders</a:t>
            </a:r>
          </a:p>
          <a:p>
            <a:endParaRPr dirty="0"/>
          </a:p>
          <a:p>
            <a:r>
              <a:rPr dirty="0"/>
              <a:t>Suggested duration: 4 minutes.</a:t>
            </a:r>
          </a:p>
          <a:p>
            <a:r>
              <a:rPr dirty="0"/>
              <a:t>- Walk the synthetic turn 2–5 bars and identify the held cut.</a:t>
            </a:r>
          </a:p>
          <a:p>
            <a:r>
              <a:rPr dirty="0"/>
              <a:t>- Distinguish relevance selection from fitting a context budget.</a:t>
            </a:r>
          </a:p>
          <a:p>
            <a:r>
              <a:rPr dirty="0"/>
              <a:t>- Protect whole exchanges and the run in progress.</a:t>
            </a:r>
          </a:p>
          <a:p>
            <a:endParaRPr dirty="0"/>
          </a:p>
          <a:p>
            <a:r>
              <a:rPr lang="en-US" dirty="0"/>
              <a:t>### </a:t>
            </a:r>
            <a:r>
              <a:rPr dirty="0"/>
              <a:t>Near-verbatim delivery</a:t>
            </a:r>
          </a:p>
          <a:p>
            <a:endParaRPr dirty="0"/>
          </a:p>
          <a:p>
            <a:r>
              <a:rPr dirty="0"/>
              <a:t>For the model calls we are discussing, continuity comes from information the harness submits again. The instruction, tool schemas, selected memory and conversation are assembled for each decision. “Remembers nothing” here means that the application cannot rely on an independent persistent conversation memory inside the model. Provider sessions or reusable inference caches are implementation details; the context contract still determines what this decision can use.</a:t>
            </a:r>
          </a:p>
          <a:p>
            <a:endParaRPr dirty="0"/>
          </a:p>
          <a:p>
            <a:r>
              <a:rPr dirty="0"/>
              <a:t>Recall the earlier lesson: a longer context window is not a memory architecture. Memory selection asks which information is relevant. A context budget asks which selected information fits. Agent Playground places that budget in </a:t>
            </a:r>
            <a:r>
              <a:rPr dirty="0" err="1"/>
              <a:t>ModelPolicy</a:t>
            </a:r>
            <a:r>
              <a:rPr dirty="0"/>
              <a:t> because the model owns the window, while the same loop can use another policy with different requirements.</a:t>
            </a:r>
          </a:p>
          <a:p>
            <a:endParaRPr dirty="0"/>
          </a:p>
          <a:p>
            <a:r>
              <a:rPr dirty="0"/>
              <a:t>The bars are a synthetic demonstration with ten tokens per message, a budget of sixty and a keep fraction of one half. Turn two sends q0, a0, q1, a1 and q2: fifty tokens. Turn three crosses the budget, leaves out whole older exchanges and sends q2, a2 and q3: thirty. Turn four keeps that cut, sending fifty tokens from the same starting exchange. Turn five advances the cut again and sends q4, a4 and q5: thirty. These are artificial counting units, not a tokenizer benchmark; a production request also has instructions and schemas to count.</a:t>
            </a:r>
          </a:p>
          <a:p>
            <a:endParaRPr dirty="0"/>
          </a:p>
          <a:p>
            <a:r>
              <a:rPr dirty="0"/>
              <a:t>Whole exchanges matter because some providers reject a tool call without its result, a result without its call, or an assistant message at the start of a conversation. The run in progress must remain intact; if it cannot fit, an explicit budget error is better than silently deleting its constraints.</a:t>
            </a:r>
          </a:p>
          <a:p>
            <a:endParaRPr dirty="0"/>
          </a:p>
          <a:p>
            <a:r>
              <a:rPr dirty="0"/>
              <a:t>Order stable sections before volatile history. Where provider caching uses a matching prefix, a held cut helps keep that prefix reusable. Count exactly when a provider supports it, otherwise use a conservative estimate. Compaction, structured notes and separate delegate contexts are further context-engineering strategies, each with its own loss of information to evaluate. [Transition] Good context management still cannot turn the model into an infallible decision-maker.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What the model contributes, and how it fails</a:t>
            </a:r>
          </a:p>
          <a:p>
            <a:endParaRPr lang="en-US" dirty="0"/>
          </a:p>
          <a:p>
            <a:r>
              <a:rPr lang="en-US" dirty="0"/>
              <a:t>Each contribution pairs with a failure — invented values, ignored instructions, broken formats, injected goals — each countered in software.</a:t>
            </a:r>
          </a:p>
          <a:p>
            <a:endParaRPr lang="en-US" dirty="0"/>
          </a:p>
          <a:p>
            <a:r>
              <a:rPr lang="en-US" dirty="0"/>
              <a:t>### </a:t>
            </a:r>
            <a:r>
              <a:rPr dirty="0"/>
              <a:t>Presenter reminders</a:t>
            </a:r>
          </a:p>
          <a:p>
            <a:endParaRPr dirty="0"/>
          </a:p>
          <a:p>
            <a:r>
              <a:rPr dirty="0"/>
              <a:t>Suggested duration: 3 minutes.</a:t>
            </a:r>
          </a:p>
          <a:p>
            <a:r>
              <a:rPr dirty="0"/>
              <a:t>- Read the contribution strip before the failure/countermeasure ladder.</a:t>
            </a:r>
          </a:p>
          <a:p>
            <a:r>
              <a:rPr dirty="0"/>
              <a:t>- Keep the skill examples as measured illustrations, not general rates.</a:t>
            </a:r>
          </a:p>
          <a:p>
            <a:r>
              <a:rPr dirty="0"/>
              <a:t>- Point to external enforcement when discussing injected instructions.</a:t>
            </a:r>
          </a:p>
          <a:p>
            <a:endParaRPr dirty="0"/>
          </a:p>
          <a:p>
            <a:r>
              <a:rPr lang="en-US" dirty="0"/>
              <a:t>### </a:t>
            </a:r>
            <a:r>
              <a:rPr dirty="0"/>
              <a:t>Near-verbatim delivery</a:t>
            </a:r>
          </a:p>
          <a:p>
            <a:endParaRPr dirty="0"/>
          </a:p>
          <a:p>
            <a:r>
              <a:rPr dirty="0"/>
              <a:t>The model can interpret a goal, choose a next action, write arguments, combine results into an answer and plan or route work for a team. These capabilities are useful precisely because the task may not have a fixed sequence. The ladder pairs those contributions with failure modes that the harness must expect.</a:t>
            </a:r>
          </a:p>
          <a:p>
            <a:endParaRPr dirty="0"/>
          </a:p>
          <a:p>
            <a:r>
              <a:rPr dirty="0"/>
              <a:t>One observed 4B model read a weather skill but did not call the city-list tool. Asked about supported cities, it answered London and Paris, neither of which was in the supplied data. The skill explicitly told it to obtain the list. This single failure motivated the grounding check; it is not an estimated failure rate for the model. Reading an instruction and following it are different </a:t>
            </a:r>
            <a:r>
              <a:rPr dirty="0" err="1"/>
              <a:t>behaviours</a:t>
            </a:r>
            <a:r>
              <a:rPr dirty="0"/>
              <a:t>.</a:t>
            </a:r>
          </a:p>
          <a:p>
            <a:endParaRPr dirty="0"/>
          </a:p>
          <a:p>
            <a:r>
              <a:rPr dirty="0"/>
              <a:t>Descriptions also shape discovery. With the same weights, widening one skill description increased how often that skill was read from eight of twelve runs to twelve of twelve. That observation concerns one 4B model and one skill. It suggests a useful design variable to test, not a universal optimization formula. A better description can help the model choose a capability without guaranteeing its later use.</a:t>
            </a:r>
          </a:p>
          <a:p>
            <a:endParaRPr dirty="0"/>
          </a:p>
          <a:p>
            <a:r>
              <a:rPr dirty="0"/>
              <a:t>Prompt injection adds another failure path. A document, page or tool result can contain text that attempts to replace the user's objective. OWASP describes this as agent goal hijacking. Merely placing a warning in the prompt does not create an authority boundary; the application must retain permission decisions and control which effects are reachable.</a:t>
            </a:r>
          </a:p>
          <a:p>
            <a:endParaRPr dirty="0"/>
          </a:p>
          <a:p>
            <a:r>
              <a:rPr dirty="0"/>
              <a:t>For invented values, check the answer against observed results. For ignored instructions, enforce important conditions in software. For broken formats or endless calls, parse strictly and impose limits. A model judge may add a useful signal, but executable checks provide different evidence. [Transition] These controls all surround a decision interface that need not be occupied by a language model.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The policy socket</a:t>
            </a:r>
          </a:p>
          <a:p>
            <a:endParaRPr lang="en-US" dirty="0"/>
          </a:p>
          <a:p>
            <a:r>
              <a:rPr lang="en-US" dirty="0"/>
              <a:t>A model, a script, or a Q-table can fill the same decision interface, linking the harness back to </a:t>
            </a:r>
            <a:r>
              <a:rPr lang="en-US" dirty="0" err="1"/>
              <a:t>GridRoom</a:t>
            </a:r>
            <a:r>
              <a:rPr lang="en-US" dirty="0"/>
              <a:t>.</a:t>
            </a:r>
          </a:p>
          <a:p>
            <a:endParaRPr lang="en-US" dirty="0"/>
          </a:p>
          <a:p>
            <a:r>
              <a:rPr lang="en-US" dirty="0"/>
              <a:t>### </a:t>
            </a:r>
            <a:r>
              <a:rPr dirty="0"/>
              <a:t>Presenter reminders</a:t>
            </a:r>
          </a:p>
          <a:p>
            <a:endParaRPr dirty="0"/>
          </a:p>
          <a:p>
            <a:r>
              <a:rPr dirty="0"/>
              <a:t>Suggested duration: 3 minutes.</a:t>
            </a:r>
          </a:p>
          <a:p>
            <a:r>
              <a:rPr dirty="0"/>
              <a:t>- Read the policy socket and interchangeable implementations.</a:t>
            </a:r>
          </a:p>
          <a:p>
            <a:r>
              <a:rPr dirty="0"/>
              <a:t>- The Correct reward and weather values are educational fixtures.</a:t>
            </a:r>
          </a:p>
          <a:p>
            <a:r>
              <a:rPr dirty="0"/>
              <a:t>- Connect the interface to the previous </a:t>
            </a:r>
            <a:r>
              <a:rPr dirty="0" err="1"/>
              <a:t>GridRoom</a:t>
            </a:r>
            <a:r>
              <a:rPr dirty="0"/>
              <a:t> lab.</a:t>
            </a:r>
          </a:p>
          <a:p>
            <a:endParaRPr dirty="0"/>
          </a:p>
          <a:p>
            <a:r>
              <a:rPr lang="en-US" dirty="0"/>
              <a:t>### </a:t>
            </a:r>
            <a:r>
              <a:rPr dirty="0"/>
              <a:t>Near-verbatim delivery</a:t>
            </a:r>
          </a:p>
          <a:p>
            <a:endParaRPr dirty="0"/>
          </a:p>
          <a:p>
            <a:r>
              <a:rPr dirty="0"/>
              <a:t>A policy chooses an action from a state and may learn from an episode. In this harness, an action is either a final answer or one or more requested tool calls. That interface allows a language model, a fixed script or a Q-table to occupy the same decision socket. The model is a common choice, not a special constructor category that the rest of the system depends upon.</a:t>
            </a:r>
          </a:p>
          <a:p>
            <a:endParaRPr dirty="0"/>
          </a:p>
          <a:p>
            <a:r>
              <a:rPr dirty="0"/>
              <a:t>Agent Playground's current API wraps a provider in </a:t>
            </a:r>
            <a:r>
              <a:rPr dirty="0" err="1"/>
              <a:t>ModelPolicy</a:t>
            </a:r>
            <a:r>
              <a:rPr dirty="0"/>
              <a:t>. Its Agent constructor has no model parameter. The agent lab now ships the same pinned API, so the examples use the same policy wrapper. </a:t>
            </a:r>
            <a:r>
              <a:rPr dirty="0" err="1"/>
              <a:t>ScriptedPolicy</a:t>
            </a:r>
            <a:r>
              <a:rPr dirty="0"/>
              <a:t> follows a supplied sequence. It makes the other parts inspectable without weights, a GPU or a network, but its predetermined success does not demonstrate autonomous problem-solving.</a:t>
            </a:r>
          </a:p>
          <a:p>
            <a:endParaRPr dirty="0"/>
          </a:p>
          <a:p>
            <a:r>
              <a:rPr dirty="0"/>
              <a:t>Connect this to </a:t>
            </a:r>
            <a:r>
              <a:rPr dirty="0" err="1"/>
              <a:t>GridRoom</a:t>
            </a:r>
            <a:r>
              <a:rPr dirty="0"/>
              <a:t>: an observation reaches the learned table, which selects an action index. Here the state, action, step, episode and optional reward play corresponding roles. One turn is one policy decision. A run that makes two calls in separate decisions and then answers contains three turns; two calls emitted in one decision still occupy one turn. An episode collects one run when scoring is enabled.</a:t>
            </a:r>
          </a:p>
          <a:p>
            <a:endParaRPr dirty="0"/>
          </a:p>
          <a:p>
            <a:r>
              <a:rPr dirty="0"/>
              <a:t>With no reward, the harness performs inference. When a reward is provided, it can build scored steps and offer the episode to components that learn. The Correct reward in the snippet is a demonstration-specific fixture, not a library-wide correctness guarantee.</a:t>
            </a:r>
          </a:p>
          <a:p>
            <a:endParaRPr dirty="0"/>
          </a:p>
          <a:p>
            <a:r>
              <a:rPr dirty="0"/>
              <a:t>A navigation policy could also be exposed as a tool. Then the language agent decides when to ask that policy for movement and when to stop or hand off, while the learned policy decides the local action. [Transition] Follow a complete weather run to see the interface operating over time.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A complete weather run</a:t>
            </a:r>
          </a:p>
          <a:p>
            <a:endParaRPr lang="en-US" dirty="0"/>
          </a:p>
          <a:p>
            <a:r>
              <a:rPr lang="en-US" dirty="0"/>
              <a:t>Call, result, answer, and verdict joined by identifiers in a ledger and trace that record reported activity, not proven effects.</a:t>
            </a:r>
          </a:p>
          <a:p>
            <a:endParaRPr lang="en-US" dirty="0"/>
          </a:p>
          <a:p>
            <a:r>
              <a:rPr lang="en-US" dirty="0"/>
              <a:t>### </a:t>
            </a:r>
            <a:r>
              <a:rPr dirty="0"/>
              <a:t>Presenter reminders</a:t>
            </a:r>
          </a:p>
          <a:p>
            <a:endParaRPr dirty="0"/>
          </a:p>
          <a:p>
            <a:r>
              <a:rPr dirty="0"/>
              <a:t>Suggested duration: 4 minutes.</a:t>
            </a:r>
          </a:p>
          <a:p>
            <a:r>
              <a:rPr dirty="0"/>
              <a:t>- Read each message arrow and its matching log entry.</a:t>
            </a:r>
          </a:p>
          <a:p>
            <a:r>
              <a:rPr dirty="0"/>
              <a:t>- The 28.0 °C value is simulated, not a current weather report.</a:t>
            </a:r>
          </a:p>
          <a:p>
            <a:r>
              <a:rPr dirty="0"/>
              <a:t>- [Ask] Where would a refused answer return to this sequence?</a:t>
            </a:r>
          </a:p>
          <a:p>
            <a:endParaRPr dirty="0"/>
          </a:p>
          <a:p>
            <a:r>
              <a:rPr lang="en-US" dirty="0"/>
              <a:t>### </a:t>
            </a:r>
            <a:r>
              <a:rPr dirty="0"/>
              <a:t>Near-verbatim delivery</a:t>
            </a:r>
          </a:p>
          <a:p>
            <a:endParaRPr dirty="0"/>
          </a:p>
          <a:p>
            <a:r>
              <a:rPr dirty="0"/>
              <a:t>The request is how warm it is in Bologna. On the first turn, the policy proposes </a:t>
            </a:r>
            <a:r>
              <a:rPr dirty="0" err="1"/>
              <a:t>get_temperature</a:t>
            </a:r>
            <a:r>
              <a:rPr dirty="0"/>
              <a:t> with Bologna as its argument and c1 as the call identifier. The harness records that assistant call, invokes the tool and records its result. Our supplied tool returns 28.0; this is a simulated value. On the second turn, the policy sees the result and proposes the answer. The verifier accepts it and the run settles.</a:t>
            </a:r>
          </a:p>
          <a:p>
            <a:endParaRPr dirty="0"/>
          </a:p>
          <a:p>
            <a:r>
              <a:rPr dirty="0"/>
              <a:t>Read the ledger beside the arrows. It contains the user request, an assistant message carrying the call, a tool message carrying the matching result, and an assistant answer. The identifier joins the request and result even when several calls are present. The roles and parts explain the sequence; a polished final sentence would hide most of that mechanism.</a:t>
            </a:r>
          </a:p>
          <a:p>
            <a:endParaRPr dirty="0"/>
          </a:p>
          <a:p>
            <a:r>
              <a:rPr dirty="0"/>
              <a:t>The trace strip observes the same run from outside. A turn event announces a new decision context, a decision event records the chosen action, results arrive, and a later verdict explains settlement. Agent Playground's trace listener writes one JSON line per event and flushes it immediately. If the process crashes, the trace can still contain the events reported before the crash. That is evidence about reported activity, not proof that a remote side effect completed; world observations or authoritative application records establish effects.</a:t>
            </a:r>
          </a:p>
          <a:p>
            <a:endParaRPr dirty="0"/>
          </a:p>
          <a:p>
            <a:r>
              <a:rPr dirty="0"/>
              <a:t>The user receives the final answer. Tool calls, results and any provider-required reasoning parts remain in the canonical log, while the public lab trace leaves out private reasoning. </a:t>
            </a:r>
            <a:r>
              <a:rPr dirty="0" err="1"/>
              <a:t>ReAct</a:t>
            </a:r>
            <a:r>
              <a:rPr dirty="0"/>
              <a:t> is the research pattern that interleaves decisions with environment feedback instead of requiring an entire plan to be correct before any observation is obtained.</a:t>
            </a:r>
          </a:p>
          <a:p>
            <a:endParaRPr dirty="0"/>
          </a:p>
          <a:p>
            <a:r>
              <a:rPr dirty="0"/>
              <a:t>[Ask] Where does a refused answer enter? At the verdict branch. Its reason returns as feedback so another decision can repair the answer while retry and turn budgets remain. It does not retroactively undo an already performed tool effect. [Transition] The next slide condenses this sequence into the algorithm that governs it.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The agent loop</a:t>
            </a:r>
          </a:p>
          <a:p>
            <a:endParaRPr lang="en-US" dirty="0"/>
          </a:p>
          <a:p>
            <a:r>
              <a:rPr lang="en-US" dirty="0"/>
              <a:t>Rebuild state, recall, decide, pause or run tools, settle — with separate turn and retry budgets, and a returned string not implying a passed check.</a:t>
            </a:r>
          </a:p>
          <a:p>
            <a:endParaRPr lang="en-US" dirty="0"/>
          </a:p>
          <a:p>
            <a:r>
              <a:rPr lang="en-US" dirty="0"/>
              <a:t>### </a:t>
            </a:r>
            <a:r>
              <a:rPr dirty="0"/>
              <a:t>Presenter reminders</a:t>
            </a:r>
          </a:p>
          <a:p>
            <a:endParaRPr dirty="0"/>
          </a:p>
          <a:p>
            <a:r>
              <a:rPr dirty="0"/>
              <a:t>Suggested duration: 3 minutes.</a:t>
            </a:r>
          </a:p>
          <a:p>
            <a:r>
              <a:rPr dirty="0"/>
              <a:t>- Read code in order; point out the two-tab indentation of the retry-log line.</a:t>
            </a:r>
          </a:p>
          <a:p>
            <a:r>
              <a:rPr dirty="0"/>
              <a:t>- The code is illustrative pseudocode, not executable Python.</a:t>
            </a:r>
          </a:p>
          <a:p>
            <a:r>
              <a:rPr dirty="0"/>
              <a:t>- Explain return with exhausted retries alongside the separately recorded verdict.</a:t>
            </a:r>
          </a:p>
          <a:p>
            <a:endParaRPr dirty="0"/>
          </a:p>
          <a:p>
            <a:r>
              <a:rPr lang="en-US" dirty="0"/>
              <a:t>### </a:t>
            </a:r>
            <a:r>
              <a:rPr dirty="0"/>
              <a:t>Near-verbatim delivery</a:t>
            </a:r>
          </a:p>
          <a:p>
            <a:endParaRPr dirty="0"/>
          </a:p>
          <a:p>
            <a:r>
              <a:rPr dirty="0"/>
              <a:t>Read this as a control-flow explanation, not code to paste into an interpreter. Each turn rebuilds a state from the complete log and current capabilities. Memories then recall a view. The model policy is shown that recalled view; a custom Python policy still receives the State interface, so recall selection should not be mistaken for an access-control boundary.</a:t>
            </a:r>
          </a:p>
          <a:p>
            <a:endParaRPr dirty="0"/>
          </a:p>
          <a:p>
            <a:r>
              <a:rPr dirty="0"/>
              <a:t>The policy returns an action. If the action requires a person, the run pauses before any call executes. Otherwise the tool runner obtains results, including diagnostic results for failures. A nonterminal tool result is logged and becomes information for the next turn. That is the teal continuation path on the right.</a:t>
            </a:r>
          </a:p>
          <a:p>
            <a:endParaRPr dirty="0"/>
          </a:p>
          <a:p>
            <a:r>
              <a:rPr dirty="0"/>
              <a:t>When the action is an answer, or a successful stop-after tool makes its result the answer, settlement checks the candidate. An accepted verdict returns the answer. A refusal with remaining retries logs the answer and the explanation, then returns to recall. Notice that the log statement is aligned with the verification statement: it is not inside the preceding one-line conditional.</a:t>
            </a:r>
          </a:p>
          <a:p>
            <a:endParaRPr dirty="0"/>
          </a:p>
          <a:p>
            <a:r>
              <a:rPr dirty="0"/>
              <a:t>Exhausted retries also return the candidate in this reference interface, with its failed verdict available separately. Returning a string therefore does not mean the answer passed. The lab explicitly records verification failure rather than calling that candidate a success. Turn exhaustion follows another exit and raises the loop-limit error.</a:t>
            </a:r>
          </a:p>
          <a:p>
            <a:endParaRPr dirty="0"/>
          </a:p>
          <a:p>
            <a:r>
              <a:rPr dirty="0"/>
              <a:t>Turn and retry limits are separate budgets: a refusal cannot create unlimited model turns, and a policy cannot spend unlimited verifier retries. The right-hand schematic highlights the paths but leaves the detailed branches to the code. [Transition] A caller needs named outcomes so these endings are distinguishable.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Named outcomes</a:t>
            </a:r>
          </a:p>
          <a:p>
            <a:endParaRPr lang="en-US" dirty="0"/>
          </a:p>
          <a:p>
            <a:r>
              <a:rPr lang="en-US" dirty="0"/>
              <a:t>Answer status and effect status are recorded separately, since a denied effect can coexist with a verified answer.</a:t>
            </a:r>
          </a:p>
          <a:p>
            <a:endParaRPr lang="en-US" dirty="0"/>
          </a:p>
          <a:p>
            <a:r>
              <a:rPr lang="en-US" dirty="0"/>
              <a:t>### </a:t>
            </a:r>
            <a:r>
              <a:rPr dirty="0"/>
              <a:t>Presenter reminders</a:t>
            </a:r>
          </a:p>
          <a:p>
            <a:endParaRPr dirty="0"/>
          </a:p>
          <a:p>
            <a:r>
              <a:rPr dirty="0"/>
              <a:t>Suggested duration: 3 minutes.</a:t>
            </a:r>
          </a:p>
          <a:p>
            <a:r>
              <a:rPr dirty="0"/>
              <a:t>- Read the exits before the two status registers.</a:t>
            </a:r>
          </a:p>
          <a:p>
            <a:r>
              <a:rPr dirty="0"/>
              <a:t>- Distinguish a pause from a completed run, and a returned candidate from a verified answer.</a:t>
            </a:r>
          </a:p>
          <a:p>
            <a:r>
              <a:rPr dirty="0"/>
              <a:t>- Mention configurable defaults without presenting them as universal limits.</a:t>
            </a:r>
          </a:p>
          <a:p>
            <a:endParaRPr dirty="0"/>
          </a:p>
          <a:p>
            <a:r>
              <a:rPr lang="en-US" dirty="0"/>
              <a:t>### </a:t>
            </a:r>
            <a:r>
              <a:rPr dirty="0"/>
              <a:t>Near-verbatim delivery</a:t>
            </a:r>
          </a:p>
          <a:p>
            <a:endParaRPr dirty="0"/>
          </a:p>
          <a:p>
            <a:r>
              <a:rPr dirty="0"/>
              <a:t>The loop should not disappear into an empty answer when its budget runs out. Its outcomes need names and evidence. A run may answer, refuse, pause, reach its limit or hand control to a person. A pause is a suspension from which work can resume, not a successful terminal completion. The application can also classify an accepted answer, a failed verification and a run error more specifically.</a:t>
            </a:r>
          </a:p>
          <a:p>
            <a:endParaRPr dirty="0"/>
          </a:p>
          <a:p>
            <a:r>
              <a:rPr dirty="0"/>
              <a:t>Agent Playground defaults to sixteen turns and two retries. Both are configurable. Unlimited </a:t>
            </a:r>
            <a:r>
              <a:rPr dirty="0" err="1"/>
              <a:t>behaviour</a:t>
            </a:r>
            <a:r>
              <a:rPr dirty="0"/>
              <a:t> is available only when explicitly selected; those defaults are examples of one harness rather than universally correct numbers. A loop-limit outcome raises an explicit exception after the allowed decisions have been used.</a:t>
            </a:r>
          </a:p>
          <a:p>
            <a:endParaRPr dirty="0"/>
          </a:p>
          <a:p>
            <a:r>
              <a:rPr dirty="0"/>
              <a:t>A tool failure is usually returned as a result the policy can read. The complete log remains available after failures, allowing the next decision to account for what actually happened. Parallel calls add another constraint: tools that share state or have ordering dependencies cannot be treated as independent merely because their names differ.</a:t>
            </a:r>
          </a:p>
          <a:p>
            <a:endParaRPr dirty="0"/>
          </a:p>
          <a:p>
            <a:r>
              <a:rPr dirty="0"/>
              <a:t>The two registers are particularly important for the lab. Answer status can be verified, verification failed, iteration limit or run error. Effect status can be not requested, denied or recorded. A denied effect can coexist with a verified factual answer. Conversely, an effect may have occurred before a later answer fails verification. Recording only the answer would erase this distinction.</a:t>
            </a:r>
          </a:p>
          <a:p>
            <a:endParaRPr dirty="0"/>
          </a:p>
          <a:p>
            <a:r>
              <a:rPr dirty="0"/>
              <a:t>Hand-off and abstention are useful outcomes when the system cannot establish a fact or lacks authority. They should be reported visibly rather than hidden as conversational hesitation. [Transition] Predict the next event in several short traces and identify which harness part controls it.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Predict the next event</a:t>
            </a:r>
          </a:p>
          <a:p>
            <a:endParaRPr lang="en-US" dirty="0"/>
          </a:p>
          <a:p>
            <a:r>
              <a:rPr lang="en-US" dirty="0"/>
              <a:t>Four traces — tool error, pending confirmation, ungrounded number, turn limit — each controlled by a different harness part.</a:t>
            </a:r>
          </a:p>
          <a:p>
            <a:endParaRPr lang="en-US" dirty="0"/>
          </a:p>
          <a:p>
            <a:r>
              <a:rPr lang="en-US" dirty="0"/>
              <a:t>### </a:t>
            </a:r>
            <a:r>
              <a:rPr dirty="0"/>
              <a:t>Presenter reminders</a:t>
            </a:r>
          </a:p>
          <a:p>
            <a:endParaRPr dirty="0"/>
          </a:p>
          <a:p>
            <a:r>
              <a:rPr dirty="0"/>
              <a:t>Suggested duration: 3 minutes.</a:t>
            </a:r>
          </a:p>
          <a:p>
            <a:r>
              <a:rPr dirty="0"/>
              <a:t>- [Ask] Pause after each strip; reveal the answer orally, then move to the next strip.</a:t>
            </a:r>
          </a:p>
          <a:p>
            <a:r>
              <a:rPr dirty="0"/>
              <a:t>- [Click] Use the pointer to follow A–D; no live model or credentials are needed.</a:t>
            </a:r>
          </a:p>
          <a:p>
            <a:r>
              <a:rPr dirty="0"/>
              <a:t>- Name the controlling part after each explanation.</a:t>
            </a:r>
          </a:p>
          <a:p>
            <a:endParaRPr dirty="0"/>
          </a:p>
          <a:p>
            <a:r>
              <a:rPr lang="en-US" dirty="0"/>
              <a:t>### </a:t>
            </a:r>
            <a:r>
              <a:rPr dirty="0"/>
              <a:t>Near-verbatim delivery</a:t>
            </a:r>
          </a:p>
          <a:p>
            <a:endParaRPr dirty="0"/>
          </a:p>
          <a:p>
            <a:r>
              <a:rPr dirty="0"/>
              <a:t>[Ask] In A, the temperature tool raises an error. What does the policy receive next? [Pause] The runner turns that error into a diagnostic tool result. The model can then decide whether to correct the arguments, use another capability, or stop. A tool error does not have to destroy the entire run, and it is not a successful observation.</a:t>
            </a:r>
          </a:p>
          <a:p>
            <a:endParaRPr dirty="0"/>
          </a:p>
          <a:p>
            <a:r>
              <a:rPr dirty="0"/>
              <a:t>[Click] In B, the booking tool requires confirmation. Has the room been booked? [Pause] No. The run pauses before execution and carries a pending call. A person can approve or decline it. The pause mechanism controls when execution is possible; authenticated approval and the booking application's own policy provide authority.</a:t>
            </a:r>
          </a:p>
          <a:p>
            <a:endParaRPr dirty="0"/>
          </a:p>
          <a:p>
            <a:r>
              <a:rPr dirty="0"/>
              <a:t>[Click] In C, the result was the simulated 28.0, but the answer says 35.5 degrees and grounding checks are enabled. [Pause] The answer is refused with feedback that the number came from nowhere. The policy gets another decision only if retries and turns remain. This fixture illustrates a narrow numeric check, not a general guarantee of factual truth.</a:t>
            </a:r>
          </a:p>
          <a:p>
            <a:endParaRPr dirty="0"/>
          </a:p>
          <a:p>
            <a:r>
              <a:rPr dirty="0"/>
              <a:t>[Click] In D, turn sixteen of sixteen requests another tool call. The last permitted call can execute, but there is no subsequent decision available to turn its result into an accepted final answer. The loop then reports its explicit limit outcome; it does not substitute an empty success message.</a:t>
            </a:r>
          </a:p>
          <a:p>
            <a:endParaRPr dirty="0"/>
          </a:p>
          <a:p>
            <a:r>
              <a:rPr dirty="0"/>
              <a:t>For A, name the tool runner; for B, the confirmation boundary; for C, the verifier; for D, the turn limit. All four strips are supplied educational fixtures. They test whether we understand the host's control flow without claiming that a live model can solve the task. [Transition] These controlling parts belong to the surrounding harness.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The harness</a:t>
            </a:r>
          </a:p>
          <a:p>
            <a:endParaRPr lang="en-US" dirty="0"/>
          </a:p>
          <a:p>
            <a:r>
              <a:rPr lang="en-US" dirty="0"/>
              <a:t>The surrounding software decides context, capabilities, authority, checks, and stopping, so the same model behaves differently in different harnesses.</a:t>
            </a:r>
          </a:p>
          <a:p>
            <a:endParaRPr lang="en-US" dirty="0"/>
          </a:p>
          <a:p>
            <a:r>
              <a:rPr lang="en-US" dirty="0"/>
              <a:t>### </a:t>
            </a:r>
            <a:r>
              <a:rPr dirty="0"/>
              <a:t>Presenter reminders</a:t>
            </a:r>
          </a:p>
          <a:p>
            <a:endParaRPr dirty="0"/>
          </a:p>
          <a:p>
            <a:r>
              <a:rPr dirty="0"/>
              <a:t>Suggested duration: 3 minutes.</a:t>
            </a:r>
          </a:p>
          <a:p>
            <a:r>
              <a:rPr dirty="0"/>
              <a:t>- Read the segmented responsibilities and their outside interfaces.</a:t>
            </a:r>
          </a:p>
          <a:p>
            <a:r>
              <a:rPr dirty="0"/>
              <a:t>- Name Agent Playground as the course's readable reference harness.</a:t>
            </a:r>
          </a:p>
          <a:p>
            <a:r>
              <a:rPr dirty="0"/>
              <a:t>- Long-running support is host software, not persistent model memory.</a:t>
            </a:r>
          </a:p>
          <a:p>
            <a:endParaRPr dirty="0"/>
          </a:p>
          <a:p>
            <a:r>
              <a:rPr lang="en-US" dirty="0"/>
              <a:t>### </a:t>
            </a:r>
            <a:r>
              <a:rPr dirty="0"/>
              <a:t>Near-verbatim delivery</a:t>
            </a:r>
          </a:p>
          <a:p>
            <a:endParaRPr dirty="0"/>
          </a:p>
          <a:p>
            <a:r>
              <a:rPr dirty="0"/>
              <a:t>A model call turns supplied context into a response and stops. The harness makes that response operational by assembling context, exposing capabilities, controlling execution, retaining results and deciding whether another call should happen. Its responsibilities include asking a person, checking an answer, deciding where code runs and providing a score when learning is enabled.</a:t>
            </a:r>
          </a:p>
          <a:p>
            <a:endParaRPr dirty="0"/>
          </a:p>
          <a:p>
            <a:r>
              <a:rPr dirty="0"/>
              <a:t>The same model placed in a different harness can see different evidence, make different requests and have different effects. A coding agent may receive repository files and an executor; a research assistant may receive browsing and retrieval. The inner generation interface can be similar while the application boundaries and stopping contracts differ substantially.</a:t>
            </a:r>
          </a:p>
          <a:p>
            <a:endParaRPr dirty="0"/>
          </a:p>
          <a:p>
            <a:r>
              <a:rPr dirty="0"/>
              <a:t>Our course reference is Agent Playground, a readable harness written from scratch. A canonical message keeps the loop independent of provider-specific response shapes, adapters handle the edges, and small interfaces let us replace one part at a time. Students open that mechanism in the agent lab rather than relying on a framework label to explain what happened.</a:t>
            </a:r>
          </a:p>
          <a:p>
            <a:endParaRPr dirty="0"/>
          </a:p>
          <a:p>
            <a:r>
              <a:rPr dirty="0"/>
              <a:t>Some runs also outlast a single context window. </a:t>
            </a:r>
            <a:r>
              <a:rPr dirty="0" err="1"/>
              <a:t>Anthropic's</a:t>
            </a:r>
            <a:r>
              <a:rPr dirty="0"/>
              <a:t> long-running-harness work discusses incremental work, progress records, handoffs and independent testing. The general architectural lesson is that the host must preserve useful state and provide a way to establish progress when each model invocation has limited context. A progress note is not a guarantee that the work described in it is correct; it needs comparison with artifacts and tests.</a:t>
            </a:r>
          </a:p>
          <a:p>
            <a:endParaRPr dirty="0"/>
          </a:p>
          <a:p>
            <a:r>
              <a:rPr dirty="0"/>
              <a:t>[Pause] Use the picture to locate which part sees the person, which part reaches the world and which part observes the run. They need different contracts. [Transition] The reference harness gives these replaceable responsibilities compact interfaces with working defaults.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Replaceable seams and their defaults</a:t>
            </a:r>
          </a:p>
          <a:p>
            <a:endParaRPr lang="en-US" dirty="0"/>
          </a:p>
          <a:p>
            <a:r>
              <a:rPr lang="en-US" dirty="0"/>
              <a:t>Tools, skills, memory, policy, verifier, reward, and executor have working defaults that are deliberately weak and must be reported honestly.</a:t>
            </a:r>
          </a:p>
          <a:p>
            <a:endParaRPr lang="en-US" dirty="0"/>
          </a:p>
          <a:p>
            <a:r>
              <a:rPr lang="en-US" dirty="0"/>
              <a:t>### </a:t>
            </a:r>
            <a:r>
              <a:rPr dirty="0"/>
              <a:t>Presenter reminders</a:t>
            </a:r>
          </a:p>
          <a:p>
            <a:endParaRPr dirty="0"/>
          </a:p>
          <a:p>
            <a:r>
              <a:rPr dirty="0"/>
              <a:t>Suggested duration: 4 minutes.</a:t>
            </a:r>
          </a:p>
          <a:p>
            <a:r>
              <a:rPr dirty="0"/>
              <a:t>- Read contract, default and alternative across each row.</a:t>
            </a:r>
          </a:p>
          <a:p>
            <a:r>
              <a:rPr dirty="0"/>
              <a:t>- Amber highlights permissive or limited defaults, not guarantees.</a:t>
            </a:r>
          </a:p>
          <a:p>
            <a:r>
              <a:rPr dirty="0"/>
              <a:t>- [Ask] Which seam would you replace first for an agent in a virtual room?</a:t>
            </a:r>
          </a:p>
          <a:p>
            <a:endParaRPr dirty="0"/>
          </a:p>
          <a:p>
            <a:r>
              <a:rPr lang="en-US" dirty="0"/>
              <a:t>### </a:t>
            </a:r>
            <a:r>
              <a:rPr dirty="0"/>
              <a:t>Near-verbatim delivery</a:t>
            </a:r>
          </a:p>
          <a:p>
            <a:endParaRPr dirty="0"/>
          </a:p>
          <a:p>
            <a:r>
              <a:rPr dirty="0"/>
              <a:t>The table is a map of replaceable interfaces. A tool exposes a callable and its schema. A skill offers instructions and bundled resources. Memory remembers and recalls; a policy decides and may learn. A verifier checks an answer, a reward scores a step, and an executor runs a command somewhere. Not every row has the same number of methods or the same representation: tools and skills are packages, while several other rows are small protocols.</a:t>
            </a:r>
          </a:p>
          <a:p>
            <a:endParaRPr dirty="0"/>
          </a:p>
          <a:p>
            <a:r>
              <a:rPr dirty="0"/>
              <a:t>Read the defaults carefully. No tool is available merely because the model can describe one. Memory recalls the transcript unless configured otherwise. The ordinary model policy asks the provider. The default verifier accepts everything, which preserves a usable baseline but establishes no correctness guarantee. Reward is absent for inference. The default executor is a host subprocess, which is not an isolation boundary.</a:t>
            </a:r>
          </a:p>
          <a:p>
            <a:endParaRPr dirty="0"/>
          </a:p>
          <a:p>
            <a:r>
              <a:rPr dirty="0"/>
              <a:t>Agent Playground makes those choices visible so a replacement can be supplied without changing the loop. If a retrieval implementation is unfinished, the existing one can still run. If a more capable verifier is added, the same settlement interface calls it. This allows separate experimentation while keeping a working floor; it does not make the floor appropriate for every deployed task.</a:t>
            </a:r>
          </a:p>
          <a:p>
            <a:endParaRPr dirty="0"/>
          </a:p>
          <a:p>
            <a:r>
              <a:rPr dirty="0"/>
              <a:t>Optional external components illustrate why configuration must be inspectable. When the container service is unavailable, the reference executor can fall back to a subprocess with a warning, or refuse if configured to require isolation. The proof-checking wrapper can fall back to a weaker check when Lean is absent. The resulting guarantees are then weaker and must be reported honestly. A tool that actually requires isolation must not be silently treated as protected by a missing sandbox.</a:t>
            </a:r>
          </a:p>
          <a:p>
            <a:endParaRPr dirty="0"/>
          </a:p>
          <a:p>
            <a:r>
              <a:rPr dirty="0"/>
              <a:t>The observer below the ring is deliberately outside it. A trace or display listens to events rather than choosing an action or validating an effect. The absence of a listener does not change the intended control logic; observing a run does not add a new decision seam.</a:t>
            </a:r>
          </a:p>
          <a:p>
            <a:endParaRPr dirty="0"/>
          </a:p>
          <a:p>
            <a:r>
              <a:rPr dirty="0"/>
              <a:t>[Ask] Which seam would you replace first for an agent in a virtual room, and what measurement would show that the replacement helped? Keep that question for the break. [Transition] We return to tools and the contracts that make their effects governable.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Tools and their contracts</a:t>
            </a:r>
          </a:p>
          <a:p>
            <a:endParaRPr lang="en-US" dirty="0"/>
          </a:p>
          <a:p>
            <a:r>
              <a:rPr lang="en-US" dirty="0"/>
              <a:t>Schemas come from signatures, effect classes run from read to actuate, and a timed-out thread may still be working.</a:t>
            </a:r>
          </a:p>
          <a:p>
            <a:endParaRPr lang="en-US" dirty="0"/>
          </a:p>
          <a:p>
            <a:r>
              <a:rPr lang="en-US" dirty="0"/>
              <a:t>### </a:t>
            </a:r>
            <a:r>
              <a:rPr dirty="0"/>
              <a:t>Presenter reminders</a:t>
            </a:r>
          </a:p>
          <a:p>
            <a:endParaRPr dirty="0"/>
          </a:p>
          <a:p>
            <a:r>
              <a:rPr dirty="0"/>
              <a:t>Suggested duration: 3 minutes.</a:t>
            </a:r>
          </a:p>
          <a:p>
            <a:r>
              <a:rPr dirty="0"/>
              <a:t>- Follow callable to schema, then run marks and effect classes.</a:t>
            </a:r>
          </a:p>
          <a:p>
            <a:r>
              <a:rPr dirty="0"/>
              <a:t>- All displayed weather values and virtual-room tools are illustrative.</a:t>
            </a:r>
          </a:p>
          <a:p>
            <a:r>
              <a:rPr dirty="0"/>
              <a:t>- Distinguish abandoning a timed-out thread from stopping a process.</a:t>
            </a:r>
          </a:p>
          <a:p>
            <a:endParaRPr dirty="0"/>
          </a:p>
          <a:p>
            <a:r>
              <a:rPr lang="en-US" dirty="0"/>
              <a:t>### </a:t>
            </a:r>
            <a:r>
              <a:rPr dirty="0"/>
              <a:t>Near-verbatim delivery</a:t>
            </a:r>
          </a:p>
          <a:p>
            <a:endParaRPr dirty="0"/>
          </a:p>
          <a:p>
            <a:r>
              <a:rPr dirty="0"/>
              <a:t>The model receives a description of a tool, not the Python function itself. In Agent Playground, the schema comes from the signature and docstring. Parameter names, types and documented meaning therefore describe the same callable that executes. The short temperature function is a simulated fixture. Its returned number is not a weather observation from a deployed service.</a:t>
            </a:r>
          </a:p>
          <a:p>
            <a:endParaRPr dirty="0"/>
          </a:p>
          <a:p>
            <a:r>
              <a:rPr dirty="0"/>
              <a:t>The operational contract extends beyond arguments. Read tools obtain evidence; compute tools transform it; predict tools preview possible outcomes. Write tools change records, and actuating tools change a world. In the virtual-room illustration, simulation can preview a viewpoint without moving a camera. That separation becomes important when simulation and world models are developed later.</a:t>
            </a:r>
          </a:p>
          <a:p>
            <a:endParaRPr dirty="0"/>
          </a:p>
          <a:p>
            <a:r>
              <a:rPr dirty="0"/>
              <a:t>Marks specify how execution is handled: confirmation, external execution, stopping after a successful result, display, caching and timeouts. Toolkits group related functions with shared configuration and instructions. The reference harness follows </a:t>
            </a:r>
            <a:r>
              <a:rPr dirty="0" err="1"/>
              <a:t>agno's</a:t>
            </a:r>
            <a:r>
              <a:rPr dirty="0"/>
              <a:t> naming conventions for those options, but a toolkit still consists of ordinary functions around the same call interface.</a:t>
            </a:r>
          </a:p>
          <a:p>
            <a:endParaRPr dirty="0"/>
          </a:p>
          <a:p>
            <a:r>
              <a:rPr dirty="0"/>
              <a:t>A failed call becomes a diagnostic result. Cache entries can reuse successful results for identical arguments; failures are not cached. A misspelled confirmation mark must be refused rather than ignored, because silently accepting the spelling could leave the very operation that required approval unguarded.</a:t>
            </a:r>
          </a:p>
          <a:p>
            <a:endParaRPr dirty="0"/>
          </a:p>
          <a:p>
            <a:r>
              <a:rPr dirty="0"/>
              <a:t>A timeout requires careful interpretation. Waiting for a thread can time out while the work continues. If a computation must truly stop, it needs a process or another execution mechanism that can be terminated. For an external effect, even a killed local process does not establish what the remote system did.</a:t>
            </a:r>
          </a:p>
          <a:p>
            <a:endParaRPr dirty="0"/>
          </a:p>
          <a:p>
            <a:r>
              <a:rPr dirty="0"/>
              <a:t>[Transition] The lab will ask students to implement a catalogue lookup tool. Its solution stays in the exercise. Here we concentrate on who may authorize any effect that tool use proposes.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Confirmation and authority</a:t>
            </a:r>
          </a:p>
          <a:p>
            <a:endParaRPr lang="en-US" dirty="0"/>
          </a:p>
          <a:p>
            <a:r>
              <a:rPr lang="en-US" dirty="0"/>
              <a:t>The application, not the model, holds permission: a run pauses before execution, and silence means decline.</a:t>
            </a:r>
          </a:p>
          <a:p>
            <a:endParaRPr lang="en-US" dirty="0"/>
          </a:p>
          <a:p>
            <a:r>
              <a:rPr lang="en-US" dirty="0"/>
              <a:t>### </a:t>
            </a:r>
            <a:r>
              <a:rPr dirty="0"/>
              <a:t>Presenter reminders</a:t>
            </a:r>
          </a:p>
          <a:p>
            <a:endParaRPr dirty="0"/>
          </a:p>
          <a:p>
            <a:r>
              <a:rPr dirty="0"/>
              <a:t>Suggested duration: 3 minutes.</a:t>
            </a:r>
          </a:p>
          <a:p>
            <a:r>
              <a:rPr dirty="0"/>
              <a:t>- Follow propose, pause, approve/decline and resume.</a:t>
            </a:r>
          </a:p>
          <a:p>
            <a:r>
              <a:rPr dirty="0"/>
              <a:t>- Office is a demonstration toolkit; the excerpt is abridged.</a:t>
            </a:r>
          </a:p>
          <a:p>
            <a:r>
              <a:rPr dirty="0"/>
              <a:t>- Silence is decline when resuming without approval, not an automatic timeout event.</a:t>
            </a:r>
          </a:p>
          <a:p>
            <a:endParaRPr dirty="0"/>
          </a:p>
          <a:p>
            <a:r>
              <a:rPr lang="en-US" dirty="0"/>
              <a:t>### </a:t>
            </a:r>
            <a:r>
              <a:rPr dirty="0"/>
              <a:t>Near-verbatim delivery</a:t>
            </a:r>
          </a:p>
          <a:p>
            <a:endParaRPr dirty="0"/>
          </a:p>
          <a:p>
            <a:r>
              <a:rPr dirty="0"/>
              <a:t>The model proposes a booking call, but a policy held by the application decides whether it is allowed, must pause for a person, or is denied. The model's arguments cannot create that approval. Neither a persuasive plan nor instructions retrieved from a page can grant the caller additional authority.</a:t>
            </a:r>
          </a:p>
          <a:p>
            <a:endParaRPr dirty="0"/>
          </a:p>
          <a:p>
            <a:r>
              <a:rPr dirty="0"/>
              <a:t>The demonstration Office toolkit marks </a:t>
            </a:r>
            <a:r>
              <a:rPr dirty="0" err="1"/>
              <a:t>book_room</a:t>
            </a:r>
            <a:r>
              <a:rPr dirty="0"/>
              <a:t> as requiring confirmation. The agent raises Paused before execution and exposes the pending call. The caller can inspect its identifier and resume with an approval for that call. If the caller resumes without an affirmative approval, the call is declined and the policy is told. An unanswered paused run remains suspended; the harness does not invent a user's reply merely because time passed.</a:t>
            </a:r>
          </a:p>
          <a:p>
            <a:endParaRPr dirty="0"/>
          </a:p>
          <a:p>
            <a:r>
              <a:rPr dirty="0"/>
              <a:t>Resumption uses the same loop and append-only log. No call result is added while execution is waiting for approval. External execution is a related branch: the caller performs the operation and supplies its result, rather than letting the agent's own process run it. Both branches require the application to know whose decision or result it is accepting.</a:t>
            </a:r>
          </a:p>
          <a:p>
            <a:endParaRPr dirty="0"/>
          </a:p>
          <a:p>
            <a:r>
              <a:rPr dirty="0"/>
              <a:t>A production system needs an authenticated approver, one-use approval scoped to the particular call, and a fresh check of relevant world state when execution becomes possible. A room may cease to be available while approval is pending. These are additional application contracts, not capabilities established by the short confirmation example.</a:t>
            </a:r>
          </a:p>
          <a:p>
            <a:endParaRPr dirty="0"/>
          </a:p>
          <a:p>
            <a:r>
              <a:rPr dirty="0"/>
              <a:t>The reference's locally served 27B, four-bit model completed one live simulated booking flow: pause, approval, booking and answer in 14.8 seconds. That is one workstation's smoke test with real fixture tools, not a service-level performance claim. The lab asks students to write an application-held approval check; its logic is not shown here. [Transition] Permission is only the first of several separate checks.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Three gates: permission, effect, answer</a:t>
            </a:r>
          </a:p>
          <a:p>
            <a:endParaRPr lang="en-US" dirty="0"/>
          </a:p>
          <a:p>
            <a:r>
              <a:rPr lang="en-US" dirty="0"/>
              <a:t>Different checks at different times — and idempotency and postconditions are the application's job, not the harness’s.</a:t>
            </a:r>
          </a:p>
          <a:p>
            <a:endParaRPr lang="en-US" dirty="0"/>
          </a:p>
          <a:p>
            <a:r>
              <a:rPr lang="en-US" dirty="0"/>
              <a:t>### </a:t>
            </a:r>
            <a:r>
              <a:rPr dirty="0"/>
              <a:t>Presenter reminders</a:t>
            </a:r>
          </a:p>
          <a:p>
            <a:endParaRPr dirty="0"/>
          </a:p>
          <a:p>
            <a:r>
              <a:rPr dirty="0"/>
              <a:t>Suggested duration: 4 minutes.</a:t>
            </a:r>
          </a:p>
          <a:p>
            <a:r>
              <a:rPr dirty="0"/>
              <a:t>- Read the three amber gates in time order.</a:t>
            </a:r>
          </a:p>
          <a:p>
            <a:r>
              <a:rPr dirty="0"/>
              <a:t>- State each verifier's scope beside its guarantee.</a:t>
            </a:r>
          </a:p>
          <a:p>
            <a:r>
              <a:rPr dirty="0"/>
              <a:t>- Attribute idempotency and postconditions to the application contract.</a:t>
            </a:r>
          </a:p>
          <a:p>
            <a:endParaRPr dirty="0"/>
          </a:p>
          <a:p>
            <a:r>
              <a:rPr lang="en-US" dirty="0"/>
              <a:t>### </a:t>
            </a:r>
            <a:r>
              <a:rPr dirty="0"/>
              <a:t>Near-verbatim delivery</a:t>
            </a:r>
          </a:p>
          <a:p>
            <a:endParaRPr dirty="0"/>
          </a:p>
          <a:p>
            <a:r>
              <a:rPr dirty="0"/>
              <a:t>Before an effect, ask whether this caller may make this specific request now. After execution, ask whether the world changed as intended. At settlement, ask whether the proposed answer passes the configured verifiers. These checks occur at different times and concern different things. An accurate answer does not prove that an earlier effect was permitted, and an approved request does not prove that it succeeded.</a:t>
            </a:r>
          </a:p>
          <a:p>
            <a:endParaRPr dirty="0"/>
          </a:p>
          <a:p>
            <a:r>
              <a:rPr dirty="0"/>
              <a:t>Answer verifiers differ in strength and scope. A schema checks shape. The reference Grounded verifier checks whether relevant numbers came from tool results; it is deliberately narrow and does not establish the truth of all claims. Tests establish </a:t>
            </a:r>
            <a:r>
              <a:rPr dirty="0" err="1"/>
              <a:t>behaviour</a:t>
            </a:r>
            <a:r>
              <a:rPr dirty="0"/>
              <a:t> on the tested inputs. A proof checker can establish a statement over its quantified inputs under the statement's assumptions, provided the checker and integration are actually available and trustworthy. “All inputs” on the ladder refers to that formal statement's domain, not every possible real-world situation.</a:t>
            </a:r>
          </a:p>
          <a:p>
            <a:endParaRPr dirty="0"/>
          </a:p>
          <a:p>
            <a:r>
              <a:rPr dirty="0"/>
              <a:t>The proof checker must check the statement supplied by the caller. Letting the model replace it with an easier statement would verify the wrong obligation. A fallback that merely searches for a proof placeholder is not equivalent to a real proof assistant, and the reference record says that a real Lean installation has not been exercised there.</a:t>
            </a:r>
          </a:p>
          <a:p>
            <a:endParaRPr dirty="0"/>
          </a:p>
          <a:p>
            <a:r>
              <a:rPr dirty="0"/>
              <a:t>Effect checks require the application's own tools. A timeout does not prove that an operation failed: the remote system might have changed state and lost its reply. Repeating a request with the same idempotency key can prevent a duplicate effect where the service implements that contract. A new postcondition observation can then establish the actual change. Confirmation and answer verification are supplied by the reference harness; idempotency and world postconditions are requirements students must design for their application.</a:t>
            </a:r>
          </a:p>
          <a:p>
            <a:endParaRPr dirty="0"/>
          </a:p>
          <a:p>
            <a:r>
              <a:rPr dirty="0"/>
              <a:t>Record permission, effect and answer statuses separately in the run record. A refusal should explain what failed in terms the next decision can use, with bounded retries. The same independent checks can later provide rewards, but recording a score still does not erase their different scopes. [Transition] The information retained for a decision also needs its own contract.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Log vs. view</a:t>
            </a:r>
          </a:p>
          <a:p>
            <a:endParaRPr lang="en-US" dirty="0"/>
          </a:p>
          <a:p>
            <a:r>
              <a:rPr lang="en-US" dirty="0"/>
              <a:t>The append-only log records what happened; memory selects what the next decision sees, and retrieved text stays untrusted.</a:t>
            </a:r>
          </a:p>
          <a:p>
            <a:endParaRPr lang="en-US" dirty="0"/>
          </a:p>
          <a:p>
            <a:r>
              <a:rPr lang="en-US" dirty="0"/>
              <a:t>### </a:t>
            </a:r>
            <a:r>
              <a:rPr dirty="0"/>
              <a:t>Presenter reminders</a:t>
            </a:r>
          </a:p>
          <a:p>
            <a:endParaRPr dirty="0"/>
          </a:p>
          <a:p>
            <a:r>
              <a:rPr dirty="0"/>
              <a:t>Suggested duration: 3 minutes.</a:t>
            </a:r>
          </a:p>
          <a:p>
            <a:r>
              <a:rPr dirty="0"/>
              <a:t>- Compare the ledger, memory lenses and resulting prompt view.</a:t>
            </a:r>
          </a:p>
          <a:p>
            <a:r>
              <a:rPr dirty="0"/>
              <a:t>- Keep corpus plus transcript in the displayed example.</a:t>
            </a:r>
          </a:p>
          <a:p>
            <a:r>
              <a:rPr dirty="0"/>
              <a:t>- Relevance is not freshness, truth or authority.</a:t>
            </a:r>
          </a:p>
          <a:p>
            <a:endParaRPr u="sng" dirty="0"/>
          </a:p>
          <a:p>
            <a:r>
              <a:rPr lang="en-US" dirty="0"/>
              <a:t>### </a:t>
            </a:r>
            <a:r>
              <a:rPr dirty="0"/>
              <a:t>Near-verbatim delivery</a:t>
            </a:r>
          </a:p>
          <a:p>
            <a:endParaRPr dirty="0"/>
          </a:p>
          <a:p>
            <a:r>
              <a:rPr dirty="0"/>
              <a:t>The log records what happened. In this reference it is append-only and is not pruned by the memory window. The view is what the memories recall for the next model decision. It can be shorter than the log when a window leaves older exchanges out, or larger when documents add passages that were never conversation turns.</a:t>
            </a:r>
          </a:p>
          <a:p>
            <a:endParaRPr dirty="0"/>
          </a:p>
          <a:p>
            <a:r>
              <a:rPr dirty="0"/>
              <a:t>The two examples change only that selection. A bounded Working memory recalls recent conversation. Documents followed by Transcript recalls matching handbook passages and then the conversation, keeping stable context before volatile context. The transcript matters: given only a document corpus, the model may receive retrieved passages without ever seeing the request it was delegated. The corpus does not replace the current conversation.</a:t>
            </a:r>
          </a:p>
          <a:p>
            <a:endParaRPr dirty="0"/>
          </a:p>
          <a:p>
            <a:r>
              <a:rPr dirty="0"/>
              <a:t>Retrieval-augmented generation has a simple shape: cut the corpus into passages, find suitable passages, and put them in the context. Embeddings, overlapping chunks and </a:t>
            </a:r>
            <a:r>
              <a:rPr dirty="0" err="1"/>
              <a:t>rerankers</a:t>
            </a:r>
            <a:r>
              <a:rPr dirty="0"/>
              <a:t> can improve particular stages without changing that interface. Agent Playground's reference retrieval uses word overlap and is deliberately a floor. A handbook passage containing espresso can fail to match a question about coffee. That makes an improvement measurable rather than invisible behind a framework name.</a:t>
            </a:r>
          </a:p>
          <a:p>
            <a:endParaRPr dirty="0"/>
          </a:p>
          <a:p>
            <a:r>
              <a:rPr dirty="0"/>
              <a:t>Retrieved material should be treated as untrusted evidence. The reference's message carrier alone is not a security boundary; the application must preserve provenance and prevent retrieved instructions from gaining authority. Relevance to the query does not establish truth, validity at the current time, or permission to act on the text.</a:t>
            </a:r>
          </a:p>
          <a:p>
            <a:endParaRPr dirty="0"/>
          </a:p>
          <a:p>
            <a:r>
              <a:rPr dirty="0"/>
              <a:t>The lab's recall comparison holds the log fixed and changes the window. It measures what information becomes visible to a decision interface. Its scripted policy does not demonstrate that a model learned or correctly used the recalled fact. [Transition] Different stored information has different writing and retention lifecycles.</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Memory lifecycles</a:t>
            </a:r>
          </a:p>
          <a:p>
            <a:endParaRPr lang="en-US" dirty="0"/>
          </a:p>
          <a:p>
            <a:r>
              <a:rPr lang="en-US" dirty="0"/>
              <a:t>Working, episodic, semantic, and procedural memory, with promotion gated by provenance, tests, and versioning to prevent poisoning.</a:t>
            </a:r>
          </a:p>
          <a:p>
            <a:endParaRPr lang="en-US" dirty="0"/>
          </a:p>
          <a:p>
            <a:r>
              <a:rPr lang="en-US" dirty="0"/>
              <a:t>### </a:t>
            </a:r>
            <a:r>
              <a:rPr dirty="0"/>
              <a:t>Presenter reminders</a:t>
            </a:r>
          </a:p>
          <a:p>
            <a:endParaRPr dirty="0"/>
          </a:p>
          <a:p>
            <a:r>
              <a:rPr dirty="0"/>
              <a:t>Suggested duration: 3 minutes.</a:t>
            </a:r>
          </a:p>
          <a:p>
            <a:r>
              <a:rPr dirty="0"/>
              <a:t>- Read the four lanes, then the two promotion gates.</a:t>
            </a:r>
          </a:p>
          <a:p>
            <a:r>
              <a:rPr dirty="0"/>
              <a:t>- Present the </a:t>
            </a:r>
            <a:r>
              <a:rPr dirty="0" err="1"/>
              <a:t>CoALA</a:t>
            </a:r>
            <a:r>
              <a:rPr dirty="0"/>
              <a:t>-style categories as an engineering lens.</a:t>
            </a:r>
          </a:p>
          <a:p>
            <a:r>
              <a:rPr dirty="0"/>
              <a:t>- Keep procedural updates tested, approved and versioned.</a:t>
            </a:r>
          </a:p>
          <a:p>
            <a:endParaRPr dirty="0"/>
          </a:p>
          <a:p>
            <a:r>
              <a:rPr lang="en-US" dirty="0"/>
              <a:t>### </a:t>
            </a:r>
            <a:r>
              <a:rPr dirty="0"/>
              <a:t>Near-verbatim delivery</a:t>
            </a:r>
          </a:p>
          <a:p>
            <a:endParaRPr dirty="0"/>
          </a:p>
          <a:p>
            <a:r>
              <a:rPr dirty="0"/>
              <a:t>Working memory holds information needed for the active decision. Episodic memory preserves what happened in earlier runs. Semantic memory holds facts and relationships with provenance. Procedural memory supplies ways to perform tasks. These </a:t>
            </a:r>
            <a:r>
              <a:rPr dirty="0" err="1"/>
              <a:t>CoALA</a:t>
            </a:r>
            <a:r>
              <a:rPr dirty="0"/>
              <a:t>-style categories are useful engineering vocabulary; we are not claiming a literal model of human memory or a universally required database design.</a:t>
            </a:r>
          </a:p>
          <a:p>
            <a:endParaRPr dirty="0"/>
          </a:p>
          <a:p>
            <a:r>
              <a:rPr dirty="0"/>
              <a:t>The reference counterparts are a recent-message window, previous question-and-answer episodes, facts deliberately written rather than automatically inferred, and a memory that suggests a skill worth reading. Experience adds another path: sufficiently rewarded episodes can be recalled as worked examples. The working view is rebuilt each turn from these sources rather than being a second authoritative record of the world.</a:t>
            </a:r>
          </a:p>
          <a:p>
            <a:endParaRPr dirty="0"/>
          </a:p>
          <a:p>
            <a:r>
              <a:rPr dirty="0"/>
              <a:t>Read the promotion arrows as governed transformations. An episode can suggest a semantic fact, but promotion needs provenance, valid time and contradiction handling. A failed run can suggest a better procedure, but that candidate needs tests, approval and a new version before it becomes an instruction for later runs. A record saying a room was empty yesterday does not establish that it is empty now.</a:t>
            </a:r>
          </a:p>
          <a:p>
            <a:endParaRPr dirty="0"/>
          </a:p>
          <a:p>
            <a:r>
              <a:rPr dirty="0"/>
              <a:t>The lifecycle prevents a common contamination error: storing an inference as though it were an observed fact, or turning an untested workaround into a permanent skill. Memory poisoning can propagate across later tasks, particularly when a procedure is repeatedly trusted. OWASP's memory-and-context-poisoning category describes that threat; the response needs application-controlled writes and review, not merely an instruction asking the model to remember carefully.</a:t>
            </a:r>
          </a:p>
          <a:p>
            <a:endParaRPr dirty="0"/>
          </a:p>
          <a:p>
            <a:r>
              <a:rPr dirty="0"/>
              <a:t>Generative Agents provides a virtual-world example of stored observations, retrieval and reflection informing plans. We will locate that system on the anatomy later. [Transition] First look at how procedural instructions can be made available without putting every procedure into every prompt.</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Skills as instruction packages</a:t>
            </a:r>
          </a:p>
          <a:p>
            <a:endParaRPr lang="en-US" dirty="0"/>
          </a:p>
          <a:p>
            <a:r>
              <a:rPr lang="en-US" dirty="0"/>
              <a:t>Progressive disclosure loads a skill's body only when needed, and its description wording controls discovery.</a:t>
            </a:r>
          </a:p>
          <a:p>
            <a:endParaRPr lang="en-US" dirty="0"/>
          </a:p>
          <a:p>
            <a:r>
              <a:rPr lang="en-US" dirty="0"/>
              <a:t>### </a:t>
            </a:r>
            <a:r>
              <a:rPr dirty="0"/>
              <a:t>Presenter reminders</a:t>
            </a:r>
          </a:p>
          <a:p>
            <a:endParaRPr dirty="0"/>
          </a:p>
          <a:p>
            <a:r>
              <a:rPr dirty="0"/>
              <a:t>Suggested duration: 3 minutes.</a:t>
            </a:r>
          </a:p>
          <a:p>
            <a:r>
              <a:rPr dirty="0"/>
              <a:t>- Walk roster, body, then files/scripts.</a:t>
            </a:r>
          </a:p>
          <a:p>
            <a:r>
              <a:rPr dirty="0"/>
              <a:t>- Read the description whole; its wording controls discovery.</a:t>
            </a:r>
          </a:p>
          <a:p>
            <a:r>
              <a:rPr dirty="0"/>
              <a:t>- Distinguish instruction packages from the project's typed skill registry.</a:t>
            </a:r>
          </a:p>
          <a:p>
            <a:endParaRPr dirty="0"/>
          </a:p>
          <a:p>
            <a:r>
              <a:rPr lang="en-US" dirty="0"/>
              <a:t>### </a:t>
            </a:r>
            <a:r>
              <a:rPr dirty="0"/>
              <a:t>Near-verbatim delivery</a:t>
            </a:r>
          </a:p>
          <a:p>
            <a:endParaRPr dirty="0"/>
          </a:p>
          <a:p>
            <a:r>
              <a:rPr dirty="0"/>
              <a:t>A skill is an instruction package. The Agent Skills format places metadata and instructions in SKILL.md and permits bundled scripts, references and resources. Progressive disclosure starts with the name and description, loads the body when the task matches, and then loads files or executes permitted scripts as needed. The small roster helps the model choose which larger instruction body is worth reading.</a:t>
            </a:r>
          </a:p>
          <a:p>
            <a:endParaRPr dirty="0"/>
          </a:p>
          <a:p>
            <a:r>
              <a:rPr dirty="0"/>
              <a:t>Agent Playground implements that disclosure through ordinary tools. Reading the body produces a normal tool result, and a skill's tool module can register its </a:t>
            </a:r>
            <a:r>
              <a:rPr dirty="0" err="1"/>
              <a:t>callables</a:t>
            </a:r>
            <a:r>
              <a:rPr dirty="0"/>
              <a:t> on that turn. Fifty skills therefore begin as fifty roster lines, not fifty full instruction bodies. This is an illustration of the loading mechanism, not a fixed recommended skill count or a measured token saving. Bundled scripts are executable code and run through the configured executor only when script execution is enabled.</a:t>
            </a:r>
          </a:p>
          <a:p>
            <a:endParaRPr dirty="0"/>
          </a:p>
          <a:p>
            <a:r>
              <a:rPr dirty="0"/>
              <a:t>Read the weather description without abbreviating its meaning. It mentions both temperature lookup and the supported city list. In one 4B-model, one-skill measurement, widening that description changed discovery from eight of twelve runs to twelve of twelve on the same weights. Discovery was the constraint in that experiment. Loading a body does not add missing </a:t>
            </a:r>
            <a:r>
              <a:rPr dirty="0" err="1"/>
              <a:t>behavioural</a:t>
            </a:r>
            <a:r>
              <a:rPr dirty="0"/>
              <a:t> competence or guarantee that the instructions will be followed.</a:t>
            </a:r>
          </a:p>
          <a:p>
            <a:endParaRPr dirty="0"/>
          </a:p>
          <a:p>
            <a:r>
              <a:rPr dirty="0"/>
              <a:t>“Skill” also has another meaning in this course project: a typed capability registered with specified inputs, outputs, validation, errors and authorization. That is an application contract. An instruction package can describe such a capability and bundle its tools, but the markdown file itself does not establish those guarantees.</a:t>
            </a:r>
          </a:p>
          <a:p>
            <a:endParaRPr dirty="0"/>
          </a:p>
          <a:p>
            <a:r>
              <a:rPr dirty="0"/>
              <a:t>Voyager's library of executable code skills is another procedural-memory example. [Transition] Whether code comes from a bundled script or from the model itself, where it runs determines what it can reach.</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Where code runs</a:t>
            </a:r>
          </a:p>
          <a:p>
            <a:endParaRPr lang="en-US" dirty="0"/>
          </a:p>
          <a:p>
            <a:r>
              <a:rPr lang="en-US" dirty="0"/>
              <a:t>A subprocess is not a sandbox; a missing isolation boundary must be visible, and labelling data untrusted is no substitute for one.</a:t>
            </a:r>
          </a:p>
          <a:p>
            <a:endParaRPr lang="en-US" dirty="0"/>
          </a:p>
          <a:p>
            <a:r>
              <a:rPr lang="en-US" dirty="0"/>
              <a:t>### </a:t>
            </a:r>
            <a:r>
              <a:rPr dirty="0"/>
              <a:t>Presenter reminders</a:t>
            </a:r>
          </a:p>
          <a:p>
            <a:endParaRPr dirty="0"/>
          </a:p>
          <a:p>
            <a:r>
              <a:rPr dirty="0"/>
              <a:t>Suggested duration: 3 minutes.</a:t>
            </a:r>
          </a:p>
          <a:p>
            <a:r>
              <a:rPr dirty="0"/>
              <a:t>- Read host and container boundaries before the hostile-page example.</a:t>
            </a:r>
          </a:p>
          <a:p>
            <a:r>
              <a:rPr dirty="0"/>
              <a:t>- The probe describes one Docker Desktop/WSL2 workstation configuration.</a:t>
            </a:r>
          </a:p>
          <a:p>
            <a:r>
              <a:rPr dirty="0"/>
              <a:t>- Distinguish the model's untrusted-data label from enforced isolation.</a:t>
            </a:r>
          </a:p>
          <a:p>
            <a:endParaRPr dirty="0"/>
          </a:p>
          <a:p>
            <a:r>
              <a:rPr lang="en-US" dirty="0"/>
              <a:t>### </a:t>
            </a:r>
            <a:r>
              <a:rPr dirty="0"/>
              <a:t>Near-verbatim delivery</a:t>
            </a:r>
          </a:p>
          <a:p>
            <a:endParaRPr dirty="0"/>
          </a:p>
          <a:p>
            <a:r>
              <a:rPr dirty="0"/>
              <a:t>A host subprocess runs with the permissions of its account. It can generally reach the same files and network as that account. Starting a subprocess therefore does not create a sandbox. The executor interface separates choosing a command from choosing the environment in which it runs.</a:t>
            </a:r>
          </a:p>
          <a:p>
            <a:endParaRPr dirty="0"/>
          </a:p>
          <a:p>
            <a:r>
              <a:rPr dirty="0"/>
              <a:t>The reference container configuration restricts network access, mounts files read-only, drops privileges, uses an unprivileged account and imposes resource limits. In one Docker Desktop on WSL2 probe, the host version reached the network and wrote its files. The container version could not do either, ran as </a:t>
            </a:r>
            <a:r>
              <a:rPr dirty="0" err="1"/>
              <a:t>uid</a:t>
            </a:r>
            <a:r>
              <a:rPr dirty="0"/>
              <a:t> 65534, and a spinning program was killed at its timeout with no container left behind. These observations establish that workstation configuration, not a universal guarantee for every container system.</a:t>
            </a:r>
          </a:p>
          <a:p>
            <a:endParaRPr dirty="0"/>
          </a:p>
          <a:p>
            <a:r>
              <a:rPr dirty="0"/>
              <a:t>A missing sandbox must be visible. The reference can announce a subprocess fallback or refuse when isolation is required. Model-written code is especially important: the model now authors the program as well as selecting when it runs. Agent Playground warns when that capability uses a non-isolated executor, and its test-running verifier requests a container.</a:t>
            </a:r>
          </a:p>
          <a:p>
            <a:endParaRPr dirty="0"/>
          </a:p>
          <a:p>
            <a:r>
              <a:rPr dirty="0"/>
              <a:t>The hostile page instruction is data encountered during the task. Labelling it untrusted tells the model how to interpret it; an execution boundary and application-held permissions constrain what could happen if the model still follows it. These controls are complementary. The reference browsing tool also refuses non-web URL schemes, preventing its URL argument from becoming an arbitrary local-file reader through that tool.</a:t>
            </a:r>
          </a:p>
          <a:p>
            <a:endParaRPr dirty="0"/>
          </a:p>
          <a:p>
            <a:r>
              <a:rPr dirty="0"/>
              <a:t>OWASP's goal-hijacking and unexpected-code-execution risks describe these paths. A sandbox does not automatically solve every authorized external-tool misuse, so capability scoping and effect checks still matter. [Transition] The same harness can also collect evidence for learning, provided the score and update targets are explicit.</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Learning from scored episodes</a:t>
            </a:r>
          </a:p>
          <a:p>
            <a:endParaRPr lang="en-US" dirty="0"/>
          </a:p>
          <a:p>
            <a:r>
              <a:rPr lang="en-US" dirty="0"/>
              <a:t>Rewards can update a policy, recalled examples, or weights — and the invented-game results are directional, not significant.</a:t>
            </a:r>
          </a:p>
          <a:p>
            <a:endParaRPr lang="en-US" dirty="0"/>
          </a:p>
          <a:p>
            <a:r>
              <a:rPr lang="en-US" dirty="0"/>
              <a:t>### </a:t>
            </a:r>
            <a:r>
              <a:rPr dirty="0"/>
              <a:t>Presenter reminders</a:t>
            </a:r>
          </a:p>
          <a:p>
            <a:endParaRPr dirty="0"/>
          </a:p>
          <a:p>
            <a:r>
              <a:rPr dirty="0"/>
              <a:t>Suggested duration: 3 minutes.</a:t>
            </a:r>
          </a:p>
          <a:p>
            <a:r>
              <a:rPr dirty="0"/>
              <a:t>- Follow the scored episode into each update target.</a:t>
            </a:r>
          </a:p>
          <a:p>
            <a:r>
              <a:rPr dirty="0"/>
              <a:t>- Keep toy Q values separate from the invented-game experiment.</a:t>
            </a:r>
          </a:p>
          <a:p>
            <a:r>
              <a:rPr dirty="0"/>
              <a:t>- Give all small-sample and significance qualifications alongside the results.</a:t>
            </a:r>
          </a:p>
          <a:p>
            <a:endParaRPr dirty="0"/>
          </a:p>
          <a:p>
            <a:r>
              <a:rPr lang="en-US" dirty="0"/>
              <a:t>### </a:t>
            </a:r>
            <a:r>
              <a:rPr dirty="0"/>
              <a:t>Near-verbatim delivery</a:t>
            </a:r>
          </a:p>
          <a:p>
            <a:endParaRPr dirty="0"/>
          </a:p>
          <a:p>
            <a:r>
              <a:rPr dirty="0"/>
              <a:t>A reward turns each scored turn into a step in an episode. Learning can then change a policy, which memory examples are recalled, or the model's weights between batches. These are different interventions and need separate comparisons.</a:t>
            </a:r>
          </a:p>
          <a:p>
            <a:endParaRPr dirty="0"/>
          </a:p>
          <a:p>
            <a:r>
              <a:rPr dirty="0"/>
              <a:t>The tabular example uses the Q-learning update from the reinforcement-learning lessons with three bounded state features. It chooses action kind and tool, not arbitrary arguments or generated wording. After sixty episodes, the illustrative values were minus 1.048 for answering first, 0.805 for calling the temperature tool first, and 0.95 for answering after one result. The toy reward gives plus one for carrying the tool's number, minus one otherwise, and charges 0.05 per turn. It measures that fixture's </a:t>
            </a:r>
            <a:r>
              <a:rPr dirty="0" err="1"/>
              <a:t>behaviour</a:t>
            </a:r>
            <a:r>
              <a:rPr dirty="0"/>
              <a:t>, not general truthfulness.</a:t>
            </a:r>
          </a:p>
          <a:p>
            <a:endParaRPr dirty="0"/>
          </a:p>
          <a:p>
            <a:r>
              <a:rPr dirty="0"/>
              <a:t>Experience memory instead selects sufficiently rewarded runs as worked examples for a later prompt; weights need not change. Weight updates can imitate good runs, prefer better over worse runs through DPO, or use groups of sampled outcomes with a checked reward as in GRPO. Those updates happen between batches, never halfway through a run. A base model whose samples all fail to halt can give reinforcement no useful positive examples, motivating supervised training first.</a:t>
            </a:r>
          </a:p>
          <a:p>
            <a:endParaRPr dirty="0"/>
          </a:p>
          <a:p>
            <a:r>
              <a:rPr dirty="0"/>
              <a:t>The invented-game measurement used one 27B open-weight model, one seed and twenty-four held-out locks per arm. With reasoning off, the counts were untrained five, memory eight, weights five, distillation seven, and distillation plus memory ten. The best comparison had exact McNemar p equal to 0.18. With reasoning on they were four, twelve, five, five and twelve, with memory versus untrained p equal to 0.06. Neither comparison established a conventional significance result. Practice on first games of two-press locks gave nine of sixteen with experience versus two without, Fisher p equal to 0.023. These are directional observations from one run, not a benchmark. Memory helped most; reasoning alone did not; weight distillation retained part of the gain only without reasoning. [Transition] Additional agents can change the context and work allocation without changing those weights.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Delegation</a:t>
            </a:r>
          </a:p>
          <a:p>
            <a:endParaRPr lang="en-US" dirty="0"/>
          </a:p>
          <a:p>
            <a:r>
              <a:rPr lang="en-US" dirty="0"/>
              <a:t>A delegate is a tool with its own context that must be told the task in full; fresh instances avoid races on shared logs.</a:t>
            </a:r>
          </a:p>
          <a:p>
            <a:endParaRPr lang="en-US" dirty="0"/>
          </a:p>
          <a:p>
            <a:r>
              <a:rPr lang="en-US" dirty="0"/>
              <a:t>### </a:t>
            </a:r>
            <a:r>
              <a:rPr dirty="0"/>
              <a:t>Presenter reminders</a:t>
            </a:r>
          </a:p>
          <a:p>
            <a:endParaRPr dirty="0"/>
          </a:p>
          <a:p>
            <a:r>
              <a:rPr dirty="0"/>
              <a:t>Suggested duration: 3 minutes.</a:t>
            </a:r>
          </a:p>
          <a:p>
            <a:r>
              <a:rPr dirty="0"/>
              <a:t>- Follow request to the nested delegate and answer back to the caller.</a:t>
            </a:r>
          </a:p>
          <a:p>
            <a:r>
              <a:rPr dirty="0"/>
              <a:t>- Keep Documents plus Transcript in the desk snippet.</a:t>
            </a:r>
          </a:p>
          <a:p>
            <a:r>
              <a:rPr dirty="0"/>
              <a:t>- Distinguish shared instances from fresh factories before discussing parallel work.</a:t>
            </a:r>
          </a:p>
          <a:p>
            <a:endParaRPr dirty="0"/>
          </a:p>
          <a:p>
            <a:r>
              <a:rPr lang="en-US" dirty="0"/>
              <a:t>### </a:t>
            </a:r>
            <a:r>
              <a:rPr dirty="0"/>
              <a:t>Near-verbatim delivery</a:t>
            </a:r>
          </a:p>
          <a:p>
            <a:endParaRPr dirty="0"/>
          </a:p>
          <a:p>
            <a:r>
              <a:rPr dirty="0"/>
              <a:t>Delegation can use the same request/result mechanism as a tool. The manager sends a task, the desk runs its own loop, and the desk's answer returns as a tool result. A special bus or separate supervisor loop is not required for this in-process pattern. The nested agent has its own context, memory and capabilities.</a:t>
            </a:r>
          </a:p>
          <a:p>
            <a:endParaRPr dirty="0"/>
          </a:p>
          <a:p>
            <a:r>
              <a:rPr dirty="0"/>
              <a:t>The delegate does not automatically see the caller's conversation. Its request must therefore state the task completely enough for the delegated work. What returns is an answer rather than the entire transcript to merge. Description wording affects when the caller chooses that specialist, just as it affects discovery of a tool or skill.</a:t>
            </a:r>
          </a:p>
          <a:p>
            <a:endParaRPr dirty="0"/>
          </a:p>
          <a:p>
            <a:r>
              <a:rPr dirty="0"/>
              <a:t>The desk snippet deliberately recalls both handbook passages and Transcript. With the corpus alone, the model would receive passages without the delegated request. That is why the transcript remains beside the documents. Isolation of context is useful only when the delegate still receives the information required by the task.</a:t>
            </a:r>
          </a:p>
          <a:p>
            <a:endParaRPr dirty="0"/>
          </a:p>
          <a:p>
            <a:r>
              <a:rPr dirty="0"/>
              <a:t>An existing agent instance can retain context across requests. In the reference demonstration, two requests left four messages in that desk's log. Calling the same mutable instance concurrently would race on that shared log. A factory creates a fresh instance for each delegation and can support independent parallel calls; tools and external resources still need their own concurrency contracts. Two demonstration half-second calls took one second sequentially and half a second in parallel. That illustrates independent work, not a general speedup guarantee.</a:t>
            </a:r>
          </a:p>
          <a:p>
            <a:endParaRPr dirty="0"/>
          </a:p>
          <a:p>
            <a:r>
              <a:rPr dirty="0"/>
              <a:t>A shared blackboard provides another coordination path: a note one agent writes is recalled by other holders on their next turns. It is shared memory, not a message bus or a rule deciding which agent works next. [Transition] A team adds that allocation layer using members as tools.</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Teams: four modes</a:t>
            </a:r>
          </a:p>
          <a:p>
            <a:endParaRPr lang="en-US" dirty="0"/>
          </a:p>
          <a:p>
            <a:r>
              <a:rPr lang="en-US" dirty="0"/>
              <a:t>Coordinate, route, broadcast, and tasks, with code-level guards like a task board that refuses false completion.</a:t>
            </a:r>
          </a:p>
          <a:p>
            <a:endParaRPr lang="en-US" dirty="0"/>
          </a:p>
          <a:p>
            <a:r>
              <a:rPr lang="en-US" dirty="0"/>
              <a:t>### </a:t>
            </a:r>
            <a:r>
              <a:rPr dirty="0"/>
              <a:t>Presenter reminders</a:t>
            </a:r>
          </a:p>
          <a:p>
            <a:endParaRPr dirty="0"/>
          </a:p>
          <a:p>
            <a:r>
              <a:rPr dirty="0"/>
              <a:t>Suggested duration: 4 minutes.</a:t>
            </a:r>
          </a:p>
          <a:p>
            <a:r>
              <a:rPr dirty="0"/>
              <a:t>- Read delegation and return arrow directions explicitly.</a:t>
            </a:r>
          </a:p>
          <a:p>
            <a:r>
              <a:rPr dirty="0"/>
              <a:t>- Team always means software agents here.</a:t>
            </a:r>
          </a:p>
          <a:p>
            <a:r>
              <a:rPr dirty="0"/>
              <a:t>- [Ask] Match the four supplied questions to modes.</a:t>
            </a:r>
          </a:p>
          <a:p>
            <a:endParaRPr dirty="0"/>
          </a:p>
          <a:p>
            <a:r>
              <a:rPr lang="en-US" dirty="0"/>
              <a:t>### </a:t>
            </a:r>
            <a:r>
              <a:rPr dirty="0"/>
              <a:t>Near-verbatim delivery</a:t>
            </a:r>
          </a:p>
          <a:p>
            <a:endParaRPr dirty="0"/>
          </a:p>
          <a:p>
            <a:r>
              <a:rPr dirty="0"/>
              <a:t>The leader is a policy inside an ordinary agent loop. Its tools are member agents, and a member can itself be a team. The reference harness builds those tools through </a:t>
            </a:r>
            <a:r>
              <a:rPr dirty="0" err="1"/>
              <a:t>as_tool</a:t>
            </a:r>
            <a:r>
              <a:rPr dirty="0"/>
              <a:t>. The four modes follow </a:t>
            </a:r>
            <a:r>
              <a:rPr dirty="0" err="1"/>
              <a:t>agno's</a:t>
            </a:r>
            <a:r>
              <a:rPr dirty="0"/>
              <a:t> team modes introduced in version 2.5 in February 2026; the example uses Agent Playground's API, not an interchangeable </a:t>
            </a:r>
            <a:r>
              <a:rPr dirty="0" err="1"/>
              <a:t>agno</a:t>
            </a:r>
            <a:r>
              <a:rPr dirty="0"/>
              <a:t> constructor.</a:t>
            </a:r>
          </a:p>
          <a:p>
            <a:endParaRPr dirty="0"/>
          </a:p>
          <a:p>
            <a:r>
              <a:rPr dirty="0"/>
              <a:t>Coordinate lets the leader choose members, write tasks and combine their answers. Route selects one member and returns that member's answer directly. Broadcast gives every member the same task concurrently and asks the leader to synthesize the replies. Tasks exposes a task list with assignees, dependencies and completion status, which the leader works through until the permitted completion condition is met.</a:t>
            </a:r>
          </a:p>
          <a:p>
            <a:endParaRPr dirty="0"/>
          </a:p>
          <a:p>
            <a:r>
              <a:rPr dirty="0"/>
              <a:t>The toolkit and stopping marks distinguish the modes. Routing can settle on its delegated tool result. The tasks mode can create tasks, execute them, request parallel work and mark the plan complete. Its completion tool refuses while unfinished tasks remain, so a model cannot terminate merely by asserting that the board is done. Member names are an </a:t>
            </a:r>
            <a:r>
              <a:rPr dirty="0" err="1"/>
              <a:t>enum</a:t>
            </a:r>
            <a:r>
              <a:rPr dirty="0"/>
              <a:t>, restricting delegation to members that actually exist.</a:t>
            </a:r>
          </a:p>
          <a:p>
            <a:endParaRPr dirty="0"/>
          </a:p>
          <a:p>
            <a:r>
              <a:rPr dirty="0"/>
              <a:t>Each member's information is still a design choice. It may receive the leader's task, the original request, selected previous member results or selected team history. More sharing is not automatically better; it can reduce useful isolation or increase conflicting assumptions. Requests should carry enough evidence and constraints for the assigned work.</a:t>
            </a:r>
          </a:p>
          <a:p>
            <a:endParaRPr dirty="0"/>
          </a:p>
          <a:p>
            <a:r>
              <a:rPr dirty="0"/>
              <a:t>[Ask] Which mode fits a question asking which specialist knows a fact? Route. Is Pisa warmer than Bologna, and by how much? Tasks can represent two readings followed by a dependent subtraction. Every reviewer's opinion on a design? Broadcast. Plan a site visit using office and weather information? Coordinate can select and synthesize relevant specialists.</a:t>
            </a:r>
          </a:p>
          <a:p>
            <a:endParaRPr dirty="0"/>
          </a:p>
          <a:p>
            <a:r>
              <a:rPr dirty="0"/>
              <a:t>These are teams of software agents, not an allocation plan for student teams. Limits, verifiers, pauses and budgets continue to apply to the leader's ordinary loop, while member runs need their own budgets and authority. Nested teams therefore add work rather than creating a budget-free shortcut. [Transition] The next measurements show why that extra work must earn its cost.</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What teams cost</a:t>
            </a:r>
          </a:p>
          <a:p>
            <a:endParaRPr lang="en-US" dirty="0"/>
          </a:p>
          <a:p>
            <a:r>
              <a:rPr lang="en-US" dirty="0"/>
              <a:t>Every delegation is a full run; six successful routes are a smoke test, and guards belong in code rather than prompts.</a:t>
            </a:r>
          </a:p>
          <a:p>
            <a:endParaRPr lang="en-US" dirty="0"/>
          </a:p>
          <a:p>
            <a:r>
              <a:rPr lang="en-US" dirty="0"/>
              <a:t>### </a:t>
            </a:r>
            <a:r>
              <a:rPr dirty="0"/>
              <a:t>Presenter reminders</a:t>
            </a:r>
          </a:p>
          <a:p>
            <a:endParaRPr dirty="0"/>
          </a:p>
          <a:p>
            <a:r>
              <a:rPr dirty="0"/>
              <a:t>Suggested duration: 3 minutes.</a:t>
            </a:r>
          </a:p>
          <a:p>
            <a:r>
              <a:rPr dirty="0"/>
              <a:t>- Keep the workstation/model qualifiers beside the timing bars.</a:t>
            </a:r>
          </a:p>
          <a:p>
            <a:r>
              <a:rPr dirty="0"/>
              <a:t>- Six successful routes are a smoke test, not a reliable accuracy estimate.</a:t>
            </a:r>
          </a:p>
          <a:p>
            <a:r>
              <a:rPr dirty="0"/>
              <a:t>- Distinguish independent parallel reads from conflicting writes.</a:t>
            </a:r>
          </a:p>
          <a:p>
            <a:endParaRPr dirty="0"/>
          </a:p>
          <a:p>
            <a:r>
              <a:rPr lang="en-US" dirty="0"/>
              <a:t>### </a:t>
            </a:r>
            <a:r>
              <a:rPr dirty="0"/>
              <a:t>Near-verbatim delivery</a:t>
            </a:r>
          </a:p>
          <a:p>
            <a:endParaRPr dirty="0"/>
          </a:p>
          <a:p>
            <a:r>
              <a:rPr dirty="0"/>
              <a:t>Each delegation is a complete agent run, so context construction, inference, tools and checking add up. These bars describe one local smoke test. Every agent used the same locally served 27B open-weight model at four-bit precision through </a:t>
            </a:r>
            <a:r>
              <a:rPr dirty="0" err="1"/>
              <a:t>Ollama</a:t>
            </a:r>
            <a:r>
              <a:rPr dirty="0"/>
              <a:t> with real fixture tools. Six routing requests selected the expected member, taking 15.9 to 30.1 seconds each. A 95 percent interval for six of six still reaches down to about 61 percent. We have not established near-perfect routing accuracy.</a:t>
            </a:r>
          </a:p>
          <a:p>
            <a:endParaRPr dirty="0"/>
          </a:p>
          <a:p>
            <a:r>
              <a:rPr dirty="0"/>
              <a:t>Coordinate combined two members in 39.5 seconds. Broadcast reached three members in 71.9 seconds. Tasks finished its dependent plan in 101.5 seconds, including a refusal when it first tried to run two tasks on one shared agent instance. The leader read the reason and ran those tasks sequentially. These durations are observed outcomes of that configuration, not benchmark rankings of the modes.</a:t>
            </a:r>
          </a:p>
          <a:p>
            <a:endParaRPr dirty="0"/>
          </a:p>
          <a:p>
            <a:r>
              <a:rPr dirty="0" err="1"/>
              <a:t>Anthropic's</a:t>
            </a:r>
            <a:r>
              <a:rPr dirty="0"/>
              <a:t> June 2025 research-system account reported that agents consumed roughly four times chat's tokens and multi-agent systems roughly fifteen times. Those ratios concern one organization's data. Its architectural experience </a:t>
            </a:r>
            <a:r>
              <a:rPr dirty="0" err="1"/>
              <a:t>favoured</a:t>
            </a:r>
            <a:r>
              <a:rPr dirty="0"/>
              <a:t> independent, parallel research directions and information exceeding a single context window, while tasks requiring shared context and many dependencies were harder to decompose.</a:t>
            </a:r>
          </a:p>
          <a:p>
            <a:endParaRPr dirty="0"/>
          </a:p>
          <a:p>
            <a:r>
              <a:rPr dirty="0"/>
              <a:t>Cognition's context-engineering discussion emphasizes sharing sufficient context and the implicit decisions carried by actions. Its later account </a:t>
            </a:r>
            <a:r>
              <a:rPr dirty="0" err="1"/>
              <a:t>favours</a:t>
            </a:r>
            <a:r>
              <a:rPr dirty="0"/>
              <a:t> extra agents contributing analysis while writes stay sequential. These are use-case-dependent lessons, not a universal ban on concurrency.</a:t>
            </a:r>
          </a:p>
          <a:p>
            <a:endParaRPr dirty="0"/>
          </a:p>
          <a:p>
            <a:r>
              <a:rPr dirty="0"/>
              <a:t>The reference guards are concrete code: valid member names, refusal of shared-instance parallel misuse, and a completion check on the task board. Prompting a leader to be careful does not provide those guarantees. [Transition] Apply this anatomy to recognizable agentic-system families rather than judging systems by how many agent personas they advertise.</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An atlas of agentic systems</a:t>
            </a:r>
          </a:p>
          <a:p>
            <a:endParaRPr lang="en-US" dirty="0"/>
          </a:p>
          <a:p>
            <a:r>
              <a:rPr lang="en-US" dirty="0"/>
              <a:t>Assistants, coding, browser, and research agents, plus Generative Agents, Voyager, and SIMA 2, mapped onto the same anatomy.</a:t>
            </a:r>
          </a:p>
          <a:p>
            <a:endParaRPr lang="en-US" dirty="0"/>
          </a:p>
          <a:p>
            <a:r>
              <a:rPr lang="en-US" dirty="0"/>
              <a:t>### </a:t>
            </a:r>
            <a:r>
              <a:rPr dirty="0"/>
              <a:t>Presenter reminders</a:t>
            </a:r>
          </a:p>
          <a:p>
            <a:endParaRPr dirty="0"/>
          </a:p>
          <a:p>
            <a:r>
              <a:rPr dirty="0"/>
              <a:t>Suggested duration: 4 minutes.</a:t>
            </a:r>
          </a:p>
          <a:p>
            <a:r>
              <a:rPr dirty="0"/>
              <a:t>- Read the environment axis and each system's highlighted harness parts.</a:t>
            </a:r>
          </a:p>
          <a:p>
            <a:r>
              <a:rPr dirty="0"/>
              <a:t>- Treat research capability descriptions as authors' reports.</a:t>
            </a:r>
          </a:p>
          <a:p>
            <a:r>
              <a:rPr dirty="0"/>
              <a:t>- Keep the physical-world end behind explicit authority and safety contracts.</a:t>
            </a:r>
          </a:p>
          <a:p>
            <a:endParaRPr dirty="0"/>
          </a:p>
          <a:p>
            <a:r>
              <a:rPr lang="en-US" dirty="0"/>
              <a:t>### </a:t>
            </a:r>
            <a:r>
              <a:rPr dirty="0"/>
              <a:t>Near-verbatim delivery</a:t>
            </a:r>
          </a:p>
          <a:p>
            <a:endParaRPr dirty="0"/>
          </a:p>
          <a:p>
            <a:r>
              <a:rPr dirty="0"/>
              <a:t>This atlas connects systems we have already encountered to the anatomy we can now inspect. Assistants with retrieval and tools act through text interfaces. Coding agents manipulate repositories and execution environments. Browser and computer-use agents operate screen or web interfaces. Research systems divide search and synthesis. Moving along the environment axis changes observations, capabilities, authority and evaluation; the basic decision/feedback structure remains recognizable.</a:t>
            </a:r>
          </a:p>
          <a:p>
            <a:endParaRPr dirty="0"/>
          </a:p>
          <a:p>
            <a:r>
              <a:rPr dirty="0"/>
              <a:t>Generative Agents stores a natural-language stream of experiences, retrieves relevant items and synthesizes reflections to inform plans in a simulated town. Through our engineering lens, observations become episodic records and reflections can serve as higher-level semantic material. That is an interpretation of the architecture, not a claim that the paper implemented our exact four-protocol interface. Its authors evaluated believable simulated </a:t>
            </a:r>
            <a:r>
              <a:rPr dirty="0" err="1"/>
              <a:t>behaviour</a:t>
            </a:r>
            <a:r>
              <a:rPr dirty="0"/>
              <a:t>; the result is not evidence about clinical or physical effectiveness.</a:t>
            </a:r>
          </a:p>
          <a:p>
            <a:endParaRPr dirty="0"/>
          </a:p>
          <a:p>
            <a:r>
              <a:rPr dirty="0"/>
              <a:t>Voyager combines an automatic curriculum, a growing library of executable code skills and an iterative feedback-and-verification process in Minecraft. Procedural memory is particularly visible: a successful code skill can be reused rather than rewritten from scratch for every request. Its reported gains belong to that research environment and evaluation; we are not importing its numerical results as course measurements.</a:t>
            </a:r>
          </a:p>
          <a:p>
            <a:endParaRPr dirty="0"/>
          </a:p>
          <a:p>
            <a:r>
              <a:rPr dirty="0"/>
              <a:t>SIMA 2 builds on a Gemini foundation model and acts through keyboard and mouse interfaces in varied three-dimensional virtual worlds. Its authors describe model-generated tasks and rewards supporting further learning in new environments. Here the policy, environment interface and reward loop are especially prominent. These are author-reported capabilities, not an independently reproduced course deployment.</a:t>
            </a:r>
          </a:p>
          <a:p>
            <a:endParaRPr dirty="0"/>
          </a:p>
          <a:p>
            <a:r>
              <a:rPr dirty="0"/>
              <a:t>Recall the early course vocabulary: observe, remember, plan, use an interface and revise. We can now ask which actual component performs each responsibility. A coding agent's file tools and sandbox differ from a screen agent's actions and observations, but both need evidence and stopping contracts.</a:t>
            </a:r>
          </a:p>
          <a:p>
            <a:endParaRPr dirty="0"/>
          </a:p>
          <a:p>
            <a:r>
              <a:rPr dirty="0"/>
              <a:t>The physical-world end of the axis is a transfer challenge, not an implied capability of these demonstrations. Consequential actuation stays behind explicit authority and safety constraints, developed further in the integrated XR work. This is a dated October 2026 selection rather than a complete catalog. [Transition] Protocols can make those interfaces portable without supplying their trust decisions.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Protocols</a:t>
            </a:r>
          </a:p>
          <a:p>
            <a:endParaRPr lang="en-US" dirty="0"/>
          </a:p>
          <a:p>
            <a:r>
              <a:rPr lang="en-US" dirty="0"/>
              <a:t>MCP, A2A, Agent Skills, and AGENTS.md describe what can be exchanged, not who should be trusted.</a:t>
            </a:r>
          </a:p>
          <a:p>
            <a:endParaRPr lang="en-US" dirty="0"/>
          </a:p>
          <a:p>
            <a:r>
              <a:rPr lang="en-US" dirty="0"/>
              <a:t>### </a:t>
            </a:r>
            <a:r>
              <a:rPr dirty="0"/>
              <a:t>Presenter reminders</a:t>
            </a:r>
          </a:p>
          <a:p>
            <a:endParaRPr dirty="0"/>
          </a:p>
          <a:p>
            <a:r>
              <a:rPr dirty="0"/>
              <a:t>Suggested duration: 2 minutes.</a:t>
            </a:r>
          </a:p>
          <a:p>
            <a:r>
              <a:rPr dirty="0"/>
              <a:t>- Read tool/data, agent/agent and know-how connection layers.</a:t>
            </a:r>
          </a:p>
          <a:p>
            <a:r>
              <a:rPr dirty="0"/>
              <a:t>- The outline's MCP revision is historical; qualify the current version in delivery.</a:t>
            </a:r>
          </a:p>
          <a:p>
            <a:r>
              <a:rPr dirty="0"/>
              <a:t>- Authentication and application authority remain separate from discovery.</a:t>
            </a:r>
          </a:p>
          <a:p>
            <a:endParaRPr dirty="0"/>
          </a:p>
          <a:p>
            <a:r>
              <a:rPr lang="en-US" dirty="0"/>
              <a:t>### </a:t>
            </a:r>
            <a:r>
              <a:rPr dirty="0"/>
              <a:t>Near-verbatim delivery</a:t>
            </a:r>
          </a:p>
          <a:p>
            <a:endParaRPr dirty="0"/>
          </a:p>
          <a:p>
            <a:r>
              <a:rPr dirty="0"/>
              <a:t>MCP provides interfaces through which a host application can connect to servers exposing tools, resources and prompts. A2A addresses exchanges of tasks and messages between independently built agents. Agent Skills packages procedures and resources, while AGENTS.md supplies project-specific instructions. These connections describe what can be exchanged; they do not establish who should be trusted or which effects may be performed.</a:t>
            </a:r>
          </a:p>
          <a:p>
            <a:endParaRPr dirty="0"/>
          </a:p>
          <a:p>
            <a:r>
              <a:rPr dirty="0"/>
              <a:t>One factual update to the outline matters. It cites MCP revision 2025-11-25. That is a historical reference, not the current version: the official versioning page checked for this production run lists 2026-07-28. We retain the architectural distinction and keep the revision qualification in the source ledger rather than turning this lesson into a protocol migration walkthrough.</a:t>
            </a:r>
          </a:p>
          <a:p>
            <a:endParaRPr dirty="0"/>
          </a:p>
          <a:p>
            <a:r>
              <a:rPr dirty="0"/>
              <a:t>In December 2025, MCP, AGENTS.md and goose became founding projects of the Linux Foundation's Agentic AI Foundation. A2A became a Linux Foundation project in June 2025, and Agent Skills was released as an open standard in December 2025. These are dated ecosystem facts, not proof of compatible authority models.</a:t>
            </a:r>
          </a:p>
          <a:p>
            <a:endParaRPr dirty="0"/>
          </a:p>
          <a:p>
            <a:r>
              <a:rPr dirty="0"/>
              <a:t>In-process counterparts include toolkits, delegation through </a:t>
            </a:r>
            <a:r>
              <a:rPr dirty="0" err="1"/>
              <a:t>as_tool</a:t>
            </a:r>
            <a:r>
              <a:rPr dirty="0"/>
              <a:t> and skill packages. Authentication, permission, approval and execution isolation must still be supplied by the application. Discovery publishes an interface; it does not certify the interface's safety. [Transition] Evaluate what the connected system actually does, including its whole path to an outcome.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Evaluating agents</a:t>
            </a:r>
          </a:p>
          <a:p>
            <a:endParaRPr lang="en-US" dirty="0"/>
          </a:p>
          <a:p>
            <a:r>
              <a:rPr lang="en-US" dirty="0"/>
              <a:t>Judge outcome and trajectory, measure reliability over repeated trials, and pair each threat with a control and evidence.</a:t>
            </a:r>
          </a:p>
          <a:p>
            <a:endParaRPr lang="en-US" dirty="0"/>
          </a:p>
          <a:p>
            <a:r>
              <a:rPr lang="en-US" dirty="0"/>
              <a:t>### </a:t>
            </a:r>
            <a:r>
              <a:rPr dirty="0"/>
              <a:t>Presenter reminders</a:t>
            </a:r>
          </a:p>
          <a:p>
            <a:endParaRPr dirty="0"/>
          </a:p>
          <a:p>
            <a:r>
              <a:rPr dirty="0"/>
              <a:t>Suggested duration: 3 minutes.</a:t>
            </a:r>
          </a:p>
          <a:p>
            <a:r>
              <a:rPr dirty="0"/>
              <a:t>- Compare outcome evidence with the sequence of actions.</a:t>
            </a:r>
          </a:p>
          <a:p>
            <a:r>
              <a:rPr dirty="0"/>
              <a:t>- Explain repeated-trial reliability separately from one-run success.</a:t>
            </a:r>
          </a:p>
          <a:p>
            <a:r>
              <a:rPr dirty="0"/>
              <a:t>- Benchmarks provide environments and checks, not a universal league table.</a:t>
            </a:r>
          </a:p>
          <a:p>
            <a:endParaRPr dirty="0"/>
          </a:p>
          <a:p>
            <a:r>
              <a:rPr lang="en-US" dirty="0"/>
              <a:t>### </a:t>
            </a:r>
            <a:r>
              <a:rPr dirty="0"/>
              <a:t>Near-verbatim delivery</a:t>
            </a:r>
          </a:p>
          <a:p>
            <a:endParaRPr dirty="0"/>
          </a:p>
          <a:p>
            <a:r>
              <a:rPr dirty="0"/>
              <a:t>Outcome evaluation asks about the final state and answer. A correct refusal or hand-off can be a good outcome when evidence or authority is missing. Trajectory evaluation asks how the system got there: the tools chosen, their arguments, the evidence carried forward and whether any unapproved effect occurred. A final answer can be correct even when the path that produced it was unacceptable.</a:t>
            </a:r>
          </a:p>
          <a:p>
            <a:endParaRPr dirty="0"/>
          </a:p>
          <a:p>
            <a:r>
              <a:rPr dirty="0"/>
              <a:t>Reliability requires repeated trials. The six-of-six routing example showed why a small smoke test cannot establish a high, precise success rate. Record sample sizes, uncertainty and relevant configuration. Cost also has several components: turns, tokens, elapsed time and the human effort required to review proposals or recover from failures.</a:t>
            </a:r>
          </a:p>
          <a:p>
            <a:endParaRPr dirty="0"/>
          </a:p>
          <a:p>
            <a:r>
              <a:rPr dirty="0"/>
              <a:t>Benchmarks help define testable environments. </a:t>
            </a:r>
            <a:r>
              <a:rPr dirty="0" err="1"/>
              <a:t>AgentBench</a:t>
            </a:r>
            <a:r>
              <a:rPr dirty="0"/>
              <a:t> evaluates agents across several interaction settings; GAIA emphasizes assistant tasks requiring varied capabilities. Tau-bench examines tool-agent-user interaction and reports repeated-trial reliability: pass to the power k concerns success across all k trials. SWE-bench uses repository issues and tests. </a:t>
            </a:r>
            <a:r>
              <a:rPr dirty="0" err="1"/>
              <a:t>OSWorld</a:t>
            </a:r>
            <a:r>
              <a:rPr dirty="0"/>
              <a:t> and </a:t>
            </a:r>
            <a:r>
              <a:rPr dirty="0" err="1"/>
              <a:t>WebArena</a:t>
            </a:r>
            <a:r>
              <a:rPr dirty="0"/>
              <a:t> expose computer and web environments. Their scores answer different questions, so they should not be treated as interchangeable evidence about a physical-world agent.</a:t>
            </a:r>
          </a:p>
          <a:p>
            <a:endParaRPr dirty="0"/>
          </a:p>
          <a:p>
            <a:r>
              <a:rPr dirty="0"/>
              <a:t>Risk tests should attempt goal hijacking, tool misuse, privilege abuse, unexpected code execution, memory poisoning and cascading failures. The OWASP agentic-application list is a dated December 2025 threat snapshot for 2026, not a complete design recipe. Pair each threat with the harness control and observed evidence that would reveal a failure.</a:t>
            </a:r>
          </a:p>
          <a:p>
            <a:endParaRPr dirty="0"/>
          </a:p>
          <a:p>
            <a:r>
              <a:rPr dirty="0"/>
              <a:t>Keep the run trace, but remember its scope: it records reported activity. Authoritative state and fresh observations establish consequences. [Transition] Use that distinction to assign each final responsibility to the model, loop, harness or orchestration layer.</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Who owns each responsibility?</a:t>
            </a:r>
          </a:p>
          <a:p>
            <a:endParaRPr lang="en-US" dirty="0"/>
          </a:p>
          <a:p>
            <a:r>
              <a:rPr lang="en-US" dirty="0"/>
              <a:t>Model, loop, harness, and orchestration each claim a role — exit question, then the bounded lab.</a:t>
            </a:r>
          </a:p>
          <a:p>
            <a:endParaRPr lang="en-US" dirty="0"/>
          </a:p>
          <a:p>
            <a:r>
              <a:rPr lang="en-US" dirty="0"/>
              <a:t>### </a:t>
            </a:r>
            <a:r>
              <a:rPr dirty="0"/>
              <a:t>Presenter reminders</a:t>
            </a:r>
          </a:p>
          <a:p>
            <a:endParaRPr dirty="0"/>
          </a:p>
          <a:p>
            <a:r>
              <a:rPr dirty="0"/>
              <a:t>Suggested duration: 3 minutes.</a:t>
            </a:r>
          </a:p>
          <a:p>
            <a:r>
              <a:rPr dirty="0"/>
              <a:t>- Return to the opening anchor figure and annotated mission strip.</a:t>
            </a:r>
          </a:p>
          <a:p>
            <a:r>
              <a:rPr dirty="0"/>
              <a:t>- [Ask] Collect two or three exit answers with reasons.</a:t>
            </a:r>
          </a:p>
          <a:p>
            <a:r>
              <a:rPr dirty="0"/>
              <a:t>- Bridge to bounded lab work while retaining original project design.</a:t>
            </a:r>
          </a:p>
          <a:p>
            <a:endParaRPr dirty="0"/>
          </a:p>
          <a:p>
            <a:r>
              <a:rPr lang="en-US" dirty="0"/>
              <a:t>### </a:t>
            </a:r>
            <a:r>
              <a:rPr dirty="0"/>
              <a:t>Near-verbatim delivery</a:t>
            </a:r>
          </a:p>
          <a:p>
            <a:endParaRPr dirty="0"/>
          </a:p>
          <a:p>
            <a:r>
              <a:rPr dirty="0"/>
              <a:t>The model proposes calls, answers and plans. The loop controls decisions over time, including limits, retries and named outcomes. The harness determines context, capabilities, authority, checks, isolation, observation and learning. Orchestration divides work and can isolate contexts, but also adds coordination and cost. These responsibilities remain visible even when one library packages them behind a convenient constructor.</a:t>
            </a:r>
          </a:p>
          <a:p>
            <a:endParaRPr dirty="0"/>
          </a:p>
          <a:p>
            <a:r>
              <a:rPr dirty="0"/>
              <a:t>Read the mission strip. An observation supports a hypothesis. Memory and skills provide relevant information and procedure. The system proposes a better viewpoint, checks its authority, obtains new evidence and records the outcome. The proposed viewpoint is not a world change, and the plan does not become authoritative merely by being written into a prompt.</a:t>
            </a:r>
          </a:p>
          <a:p>
            <a:endParaRPr dirty="0"/>
          </a:p>
          <a:p>
            <a:r>
              <a:rPr dirty="0"/>
              <a:t>[Ask] For an agent in a virtual room, name one tool that needs approval, one memory layer and one verifier. Then say whether the task needs a software team. [Pause] Ask for two or three answers, and ask what evidence each verifier actually establishes. A read-only observation may need a different permission from camera movement; an old episode may not establish current occupancy; schema validity may not establish that the camera moved.</a:t>
            </a:r>
          </a:p>
          <a:p>
            <a:endParaRPr dirty="0"/>
          </a:p>
          <a:p>
            <a:r>
              <a:rPr dirty="0"/>
              <a:t>The next practical work is an agent loop you can inspect. Students trace a supplied run, write a catalogue lookup tool, change recalled context and implement an application-held approval check. The lecture does not provide those exercise solutions. The fixtures are rehearsal, leaving final-project domains, contracts, subsystem design, integration and evaluation on new scenarios for original student work. Supplied scaffolding and unchanged homework do not establish implementation ownership.</a:t>
            </a:r>
          </a:p>
          <a:p>
            <a:endParaRPr dirty="0"/>
          </a:p>
          <a:p>
            <a:r>
              <a:rPr dirty="0"/>
              <a:t>A demonstration is useful evidence, but it is never the only evidence. The question to carry forward is which component claims each responsibility, and what check would establish that it fulfilled it. [Transition] The references provide the research, specifications and source implementation behind those distinctions.</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References</a:t>
            </a:r>
          </a:p>
          <a:p>
            <a:endParaRPr lang="en-US" dirty="0"/>
          </a:p>
          <a:p>
            <a:r>
              <a:rPr lang="en-US" dirty="0"/>
              <a:t>A dated source selection on agency, interfaces, harness design, teams, protocols, and evaluation, with Agent Playground under AGPL-3.0.</a:t>
            </a:r>
          </a:p>
          <a:p>
            <a:endParaRPr lang="en-US" dirty="0"/>
          </a:p>
          <a:p>
            <a:r>
              <a:rPr lang="en-US" dirty="0"/>
              <a:t>### </a:t>
            </a:r>
            <a:r>
              <a:rPr dirty="0"/>
              <a:t>Presenter reminders</a:t>
            </a:r>
          </a:p>
          <a:p>
            <a:endParaRPr dirty="0"/>
          </a:p>
          <a:p>
            <a:r>
              <a:rPr dirty="0"/>
              <a:t>Suggested duration: 1 minute.</a:t>
            </a:r>
          </a:p>
          <a:p>
            <a:r>
              <a:rPr dirty="0"/>
              <a:t>- Normally leave the page for study rather than read every entry aloud.</a:t>
            </a:r>
          </a:p>
          <a:p>
            <a:r>
              <a:rPr dirty="0"/>
              <a:t>- Native hyperlink regions are attached to the six groups and harness credit.</a:t>
            </a:r>
          </a:p>
          <a:p>
            <a:r>
              <a:rPr dirty="0"/>
              <a:t>- The study guide and source ledger retain full links and dated qualifications.</a:t>
            </a:r>
          </a:p>
          <a:p>
            <a:endParaRPr dirty="0"/>
          </a:p>
          <a:p>
            <a:r>
              <a:rPr lang="en-US" dirty="0"/>
              <a:t>### </a:t>
            </a:r>
            <a:r>
              <a:rPr dirty="0"/>
              <a:t>Near-verbatim delivery</a:t>
            </a:r>
          </a:p>
          <a:p>
            <a:endParaRPr dirty="0"/>
          </a:p>
          <a:p>
            <a:r>
              <a:rPr dirty="0"/>
              <a:t>These groups connect the agency definitions, model interfaces, harness design, team patterns, protocols, evaluation and virtual-world examples. The course reference harness is Agent Playground, distributed under AGPL-3.0. Use the links and compact study guide for further reading. This is a dated source selection; implementation versions and research claims retain their qualifications.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9C92E63-05D5-43B4-AE92-DD605DB3C9BC}" type="datetime1">
              <a:rPr lang="en-US" smtClean="0"/>
              <a:t>10/22/2026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8DE0E7-657D-4E96-B3E2-0C9917D04A7C}" type="datetime1">
              <a:rPr lang="en-US" smtClean="0"/>
              <a:t>10/22/2026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5EF7B1-26B5-4BC8-B8F1-F5544719E320}" type="datetime1">
              <a:rPr lang="en-US" smtClean="0"/>
              <a:t>10/22/2026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A1E523-73B5-4F5B-A443-5905A4F255CE}" type="datetime1">
              <a:rPr lang="en-US" smtClean="0"/>
              <a:t>10/22/2026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35746F-6173-4158-8EC6-2E3E7E115741}" type="datetime1">
              <a:rPr lang="en-US" smtClean="0"/>
              <a:t>10/22/2026</a:t>
            </a:fld>
            <a:endParaRPr lang="en-US"/>
          </a:p>
        </p:txBody>
      </p:sp>
      <p:sp>
        <p:nvSpPr>
          <p:cNvPr id="8" name="Footer Placeholder 7"/>
          <p:cNvSpPr>
            <a:spLocks noGrp="1"/>
          </p:cNvSpPr>
          <p:nvPr>
            <p:ph type="ftr" sz="quarter" idx="11"/>
          </p:nvPr>
        </p:nvSpPr>
        <p:spPr/>
        <p:txBody>
          <a:bodyPr/>
          <a:lstStyle/>
          <a:p>
            <a:r>
              <a:rPr lang="it-IT"/>
              <a:t>Virtual Worlds - A.A. 2026/27 - Dipartimento di Informatica - Università di Pisa</a:t>
            </a:r>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F6D3F7-C58C-490B-AFAA-DB5E771A14AB}" type="datetime1">
              <a:rPr lang="en-US" smtClean="0"/>
              <a:t>10/22/2026</a:t>
            </a:fld>
            <a:endParaRPr lang="en-US"/>
          </a:p>
        </p:txBody>
      </p:sp>
      <p:sp>
        <p:nvSpPr>
          <p:cNvPr id="4" name="Footer Placeholder 3"/>
          <p:cNvSpPr>
            <a:spLocks noGrp="1"/>
          </p:cNvSpPr>
          <p:nvPr>
            <p:ph type="ftr" sz="quarter" idx="11"/>
          </p:nvPr>
        </p:nvSpPr>
        <p:spPr/>
        <p:txBody>
          <a:bodyPr/>
          <a:lstStyle/>
          <a:p>
            <a:r>
              <a:rPr lang="it-IT"/>
              <a:t>Virtual Worlds - A.A. 2026/27 - Dipartimento di Informatica - Università di Pisa</a:t>
            </a:r>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44FF0F-416D-45DC-BF32-5B573B8A2BE4}" type="datetime1">
              <a:rPr lang="en-US" smtClean="0"/>
              <a:t>10/22/2026</a:t>
            </a:fld>
            <a:endParaRPr lang="en-US"/>
          </a:p>
        </p:txBody>
      </p:sp>
      <p:sp>
        <p:nvSpPr>
          <p:cNvPr id="3" name="Footer Placeholder 2"/>
          <p:cNvSpPr>
            <a:spLocks noGrp="1"/>
          </p:cNvSpPr>
          <p:nvPr>
            <p:ph type="ftr" sz="quarter" idx="11"/>
          </p:nvPr>
        </p:nvSpPr>
        <p:spPr>
          <a:xfrm>
            <a:off x="-90872" y="4863457"/>
            <a:ext cx="3475856" cy="365125"/>
          </a:xfrm>
        </p:spPr>
        <p:txBody>
          <a:bodyPr/>
          <a:lstStyle>
            <a:lvl1pPr>
              <a:defRPr sz="800"/>
            </a:lvl1pPr>
          </a:lstStyle>
          <a:p>
            <a:r>
              <a:rPr lang="it-IT"/>
              <a:t>Virtual Worlds - A.A. 2026/27 - Dipartimento di Informatica - Università di Pisa</a:t>
            </a:r>
            <a:endParaRPr lang="en-US" sz="800" dirty="0"/>
          </a:p>
        </p:txBody>
      </p:sp>
      <p:sp>
        <p:nvSpPr>
          <p:cNvPr id="4" name="Slide Number Placeholder 3"/>
          <p:cNvSpPr>
            <a:spLocks noGrp="1"/>
          </p:cNvSpPr>
          <p:nvPr>
            <p:ph type="sldNum" sz="quarter" idx="12"/>
          </p:nvPr>
        </p:nvSpPr>
        <p:spPr>
          <a:xfrm>
            <a:off x="7735283" y="4863456"/>
            <a:ext cx="1408717" cy="365125"/>
          </a:xfrm>
        </p:spPr>
        <p:txBody>
          <a:bodyPr/>
          <a:lstStyle>
            <a:lvl1pPr>
              <a:defRPr sz="800"/>
            </a:lvl1pPr>
          </a:lstStyle>
          <a:p>
            <a:fld id="{C1FF6DA9-008F-8B48-92A6-B652298478BF}" type="slidenum">
              <a:rPr lang="en-US" smtClean="0"/>
              <a:pPr/>
              <a:t>‹N›</a:t>
            </a:fld>
            <a:endParaRPr lang="en-US" sz="80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6F706E-E8AE-4FE1-9C9E-1931FBC975B2}" type="datetime1">
              <a:rPr lang="en-US" smtClean="0"/>
              <a:t>10/22/2026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14FC23-32AE-41F8-81FF-C2C961CF75BF}" type="datetime1">
              <a:rPr lang="en-US" smtClean="0"/>
              <a:t>10/22/2026</a:t>
            </a:fld>
            <a:endParaRPr lang="en-US"/>
          </a:p>
        </p:txBody>
      </p:sp>
      <p:sp>
        <p:nvSpPr>
          <p:cNvPr id="6" name="Footer Placeholder 5"/>
          <p:cNvSpPr>
            <a:spLocks noGrp="1"/>
          </p:cNvSpPr>
          <p:nvPr>
            <p:ph type="ftr" sz="quarter" idx="11"/>
          </p:nvPr>
        </p:nvSpPr>
        <p:spPr/>
        <p:txBody>
          <a:bodyPr/>
          <a:lstStyle/>
          <a:p>
            <a:r>
              <a:rPr lang="it-IT"/>
              <a:t>Virtual Worlds - A.A. 2026/27 - Dipartimento di Informatica - Università di Pisa</a:t>
            </a:r>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89CC982-9BB5-4F91-8B84-7042D91E9967}" type="datetime1">
              <a:rPr lang="en-US" smtClean="0"/>
              <a:t>10/22/2026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B76272-F6BE-4AF6-815A-4E423EFB7B60}" type="datetime1">
              <a:rPr lang="en-US" smtClean="0"/>
              <a:t>10/22/2026</a:t>
            </a:fld>
            <a:endParaRPr lang="en-US"/>
          </a:p>
        </p:txBody>
      </p:sp>
      <p:sp>
        <p:nvSpPr>
          <p:cNvPr id="5" name="Footer Placeholder 4"/>
          <p:cNvSpPr>
            <a:spLocks noGrp="1"/>
          </p:cNvSpPr>
          <p:nvPr>
            <p:ph type="ftr" sz="quarter" idx="11"/>
          </p:nvPr>
        </p:nvSpPr>
        <p:spPr/>
        <p:txBody>
          <a:bodyPr/>
          <a:lstStyle/>
          <a:p>
            <a:r>
              <a:rPr lang="it-IT"/>
              <a:t>Virtual Worlds - A.A. 2026/27 - Dipartimento di Informatica - Università di Pisa</a:t>
            </a:r>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82573-2EE2-44B9-B92A-06D52A359464}" type="datetime1">
              <a:rPr lang="en-US" smtClean="0"/>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Virtual Worlds - A.A. 2026/27 - Dipartimento di Informatica - Università di Pisa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s://arxiv.org/abs/2302.04761" TargetMode="External"/><Relationship Id="rId13" Type="http://schemas.openxmlformats.org/officeDocument/2006/relationships/hyperlink" Target="https://www.anthropic.com/engineering/effective-harnesses-for-long-running-agents" TargetMode="External"/><Relationship Id="rId18" Type="http://schemas.openxmlformats.org/officeDocument/2006/relationships/hyperlink" Target="https://cognition.com/blog/multi-agents-working" TargetMode="External"/><Relationship Id="rId26" Type="http://schemas.openxmlformats.org/officeDocument/2006/relationships/hyperlink" Target="https://arxiv.org/abs/2404.07972" TargetMode="External"/><Relationship Id="rId3" Type="http://schemas.openxmlformats.org/officeDocument/2006/relationships/image" Target="../media/image32.png"/><Relationship Id="rId21" Type="http://schemas.openxmlformats.org/officeDocument/2006/relationships/hyperlink" Target="https://agents.md" TargetMode="External"/><Relationship Id="rId7" Type="http://schemas.openxmlformats.org/officeDocument/2006/relationships/hyperlink" Target="https://arxiv.org/abs/2309.02427" TargetMode="External"/><Relationship Id="rId12" Type="http://schemas.openxmlformats.org/officeDocument/2006/relationships/hyperlink" Target="https://www.anthropic.com/engineering/effective-context-engineering-for-ai-agents" TargetMode="External"/><Relationship Id="rId17" Type="http://schemas.openxmlformats.org/officeDocument/2006/relationships/hyperlink" Target="https://www.anthropic.com/engineering/multi-agent-research-system" TargetMode="External"/><Relationship Id="rId25" Type="http://schemas.openxmlformats.org/officeDocument/2006/relationships/hyperlink" Target="https://arxiv.org/abs/2310.06770" TargetMode="External"/><Relationship Id="rId2" Type="http://schemas.openxmlformats.org/officeDocument/2006/relationships/notesSlide" Target="../notesSlides/notesSlide32.xml"/><Relationship Id="rId16" Type="http://schemas.openxmlformats.org/officeDocument/2006/relationships/hyperlink" Target="https://docs.agno.com/teams/introduction" TargetMode="External"/><Relationship Id="rId20" Type="http://schemas.openxmlformats.org/officeDocument/2006/relationships/hyperlink" Target="https://linuxfoundation.org/press/linux-foundation-launches-the-agent2agent-protocol-project-to-enable-secure-intelligent-communication-between-ai-agents" TargetMode="External"/><Relationship Id="rId29" Type="http://schemas.openxmlformats.org/officeDocument/2006/relationships/hyperlink" Target="https://arxiv.org/abs/2304.03442" TargetMode="External"/><Relationship Id="rId1" Type="http://schemas.openxmlformats.org/officeDocument/2006/relationships/slideLayout" Target="../slideLayouts/slideLayout7.xml"/><Relationship Id="rId6" Type="http://schemas.openxmlformats.org/officeDocument/2006/relationships/hyperlink" Target="https://arxiv.org/abs/2210.03629" TargetMode="External"/><Relationship Id="rId11" Type="http://schemas.openxmlformats.org/officeDocument/2006/relationships/hyperlink" Target="https://arxiv.org/abs/2501.12948" TargetMode="External"/><Relationship Id="rId24" Type="http://schemas.openxmlformats.org/officeDocument/2006/relationships/hyperlink" Target="https://arxiv.org/abs/2406.12045" TargetMode="External"/><Relationship Id="rId32" Type="http://schemas.openxmlformats.org/officeDocument/2006/relationships/hyperlink" Target="https://github.com/dibenedetto/agent-playground" TargetMode="External"/><Relationship Id="rId5" Type="http://schemas.openxmlformats.org/officeDocument/2006/relationships/hyperlink" Target="https://www.cs.ox.ac.uk/people/michael.wooldridge/pubs/ker95.pdf" TargetMode="External"/><Relationship Id="rId15" Type="http://schemas.openxmlformats.org/officeDocument/2006/relationships/hyperlink" Target="https://www.anthropic.com/engineering/building-effective-agents" TargetMode="External"/><Relationship Id="rId23" Type="http://schemas.openxmlformats.org/officeDocument/2006/relationships/hyperlink" Target="https://arxiv.org/abs/2311.12983" TargetMode="External"/><Relationship Id="rId28" Type="http://schemas.openxmlformats.org/officeDocument/2006/relationships/hyperlink" Target="https://genai.owasp.org/resource/owasp-top-10-for-agentic-applications-for-2026/" TargetMode="External"/><Relationship Id="rId10" Type="http://schemas.openxmlformats.org/officeDocument/2006/relationships/hyperlink" Target="https://arxiv.org/abs/2307.09702" TargetMode="External"/><Relationship Id="rId19" Type="http://schemas.openxmlformats.org/officeDocument/2006/relationships/hyperlink" Target="https://modelcontextprotocol.io/specification/2025-11-25" TargetMode="External"/><Relationship Id="rId31" Type="http://schemas.openxmlformats.org/officeDocument/2006/relationships/hyperlink" Target="https://arxiv.org/abs/2512.04797" TargetMode="External"/><Relationship Id="rId4" Type="http://schemas.openxmlformats.org/officeDocument/2006/relationships/hyperlink" Target="http://aima.cs.berkeley.edu/" TargetMode="External"/><Relationship Id="rId9" Type="http://schemas.openxmlformats.org/officeDocument/2006/relationships/hyperlink" Target="https://json-schema.org/understanding-json-schema/reference/object" TargetMode="External"/><Relationship Id="rId14" Type="http://schemas.openxmlformats.org/officeDocument/2006/relationships/hyperlink" Target="https://agentskills.io" TargetMode="External"/><Relationship Id="rId22" Type="http://schemas.openxmlformats.org/officeDocument/2006/relationships/hyperlink" Target="https://arxiv.org/abs/2308.03688" TargetMode="External"/><Relationship Id="rId27" Type="http://schemas.openxmlformats.org/officeDocument/2006/relationships/hyperlink" Target="https://arxiv.org/abs/2307.13854" TargetMode="External"/><Relationship Id="rId30" Type="http://schemas.openxmlformats.org/officeDocument/2006/relationships/hyperlink" Target="https://arxiv.org/abs/2305.1629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I agents: a model in a loop, a loop in a harness" descr="slide_01.png"/>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From an answer to an accountable action" descr="slide_02.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C49C8777-674F-5684-C67D-0226361DED81}"/>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BDCC3F9-8AD6-3A0C-1EAE-599301582920}"/>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Workflows and agents sit on one spectrum" descr="slide_03.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07600D89-5B29-C91E-5FE9-5175987E285F}"/>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B0DB915E-9EE7-E1FA-76ED-0BE26881B8B6}"/>
              </a:ext>
            </a:extLst>
          </p:cNvPr>
          <p:cNvSpPr>
            <a:spLocks noGrp="1"/>
          </p:cNvSpPr>
          <p:nvPr>
            <p:ph type="sldNum" sz="quarter" idx="12"/>
          </p:nvPr>
        </p:nvSpPr>
        <p:spPr/>
        <p:txBody>
          <a:bodyPr/>
          <a:lstStyle/>
          <a:p>
            <a:fld id="{C1FF6DA9-008F-8B48-92A6-B652298478B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model reads one flat string" descr="slide_04.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40B427E6-FD0A-1C7E-080F-DFC48A96EFB9}"/>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8870767E-5576-F6B3-BE5B-E11ED513FA40}"/>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 tool call is text the harness must parse" descr="slide_05.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E89E7D17-7DC8-55A5-D6CD-11944CF9B8AB}"/>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F77CD2EF-A01C-E593-9C59-49978FF1E0C7}"/>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Structured output turns text into a checkable proposal" descr="slide_06.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837F21A1-D416-0899-578E-4723F111F26A}"/>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61C91ACB-14F1-D7E1-B268-3DCB1D070626}"/>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raining teaches the format; only measurement shows compliance" descr="slide_07.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827D8CC5-948A-07A6-6D7A-DC98EF671936}"/>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2271996B-7A96-BD06-D592-5ED1831B7450}"/>
              </a:ext>
            </a:extLst>
          </p:cNvPr>
          <p:cNvSpPr>
            <a:spLocks noGrp="1"/>
          </p:cNvSpPr>
          <p:nvPr>
            <p:ph type="sldNum" sz="quarter" idx="12"/>
          </p:nvPr>
        </p:nvSpPr>
        <p:spPr/>
        <p:txBody>
          <a:bodyPr/>
          <a:lstStyle/>
          <a:p>
            <a:fld id="{C1FF6DA9-008F-8B48-92A6-B652298478B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model remembers nothing; the harness re-sends and budgets context" descr="slide_08.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5C23FE9C-5421-20BD-6C18-31B86ECAF000}"/>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83DE133-16D7-3922-6A61-DA3C7D07DC30}"/>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What the inner model contributes, and where it fails" descr="slide_09.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3A96E25C-C90A-1A7E-277B-85C2014B195C}"/>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8B89A9C-DF75-9A2E-EC39-9E78FAC6C60A}"/>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model is one policy among several" descr="slide_10.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82B736F5-B613-0664-E647-48B5630D15B2}"/>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1F39906A-EA9B-3F61-7782-DDC9748CEF95}"/>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One run, turn by turn" descr="slide_11.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80E0B9CB-315B-3B3B-C6B8-B8B33977E921}"/>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6F7E2D2C-ABC4-4126-12B1-57B7F1CB4CA0}"/>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loop in twelve lines" descr="slide_12.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30B2AD96-A5B8-789C-C6C3-26B3671DB496}"/>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F2363995-C552-D3D0-AEE5-7EE39E9D37DE}"/>
              </a:ext>
            </a:extLst>
          </p:cNvPr>
          <p:cNvSpPr>
            <a:spLocks noGrp="1"/>
          </p:cNvSpPr>
          <p:nvPr>
            <p:ph type="sldNum" sz="quarter" idx="12"/>
          </p:nvPr>
        </p:nvSpPr>
        <p:spPr/>
        <p:txBody>
          <a:bodyPr/>
          <a:lstStyle/>
          <a:p>
            <a:fld id="{C1FF6DA9-008F-8B48-92A6-B652298478B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Every run ends in a named outcome" descr="slide_13.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E24E5D0B-B3C2-3486-09CF-931A7499E95F}"/>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53BD45AB-518C-1653-6DA8-C27A97812C87}"/>
              </a:ext>
            </a:extLst>
          </p:cNvPr>
          <p:cNvSpPr>
            <a:spLocks noGrp="1"/>
          </p:cNvSpPr>
          <p:nvPr>
            <p:ph type="sldNum" sz="quarter" idx="12"/>
          </p:nvPr>
        </p:nvSpPr>
        <p:spPr/>
        <p:txBody>
          <a:bodyPr/>
          <a:lstStyle/>
          <a:p>
            <a:fld id="{C1FF6DA9-008F-8B48-92A6-B652298478BF}"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ctivity: predict the next event" descr="slide_14.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F58258F6-D9DF-968A-D47B-AEC3EEB6AB4C}"/>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D4187697-8CA5-2156-4D5C-1B0731F060E6}"/>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harness is everything around the model" descr="slide_15.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B8D81F4A-7867-350B-3F3B-5357966ABED3}"/>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4D79380E-4E0C-C7E7-7ACB-557254BF9910}"/>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Seven seams, each with a working default" descr="slide_16.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33C131B9-8CB0-B2D9-2025-38AB5D88DE9E}"/>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DC4862E8-413D-B7A0-EB89-3898AC824D3F}"/>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 tool is a function with an operational contract" descr="slide_18.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4285F2F6-92F1-4554-2769-FEB889EF163A}"/>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819C8161-3AFC-C981-300A-43B05F0CAA3A}"/>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uthority lives in the application, not in the text" descr="slide_19.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B6DC1D68-62F8-A631-2A49-3B0FB42A72A2}"/>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240E0839-4555-A864-01DB-4F9BF753A4A9}"/>
              </a:ext>
            </a:extLst>
          </p:cNvPr>
          <p:cNvSpPr>
            <a:spLocks noGrp="1"/>
          </p:cNvSpPr>
          <p:nvPr>
            <p:ph type="sldNum" sz="quarter" idx="12"/>
          </p:nvPr>
        </p:nvSpPr>
        <p:spPr/>
        <p:txBody>
          <a:bodyPr/>
          <a:lstStyle/>
          <a:p>
            <a:fld id="{C1FF6DA9-008F-8B48-92A6-B652298478BF}"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ree checks: permission before, effect after, answer at the end" descr="slide_20.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4123F03D-5E53-8B86-4545-1F7F69543386}"/>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355D95B8-C9B3-9E13-D963-019AB2C7D2EE}"/>
              </a:ext>
            </a:extLst>
          </p:cNvPr>
          <p:cNvSpPr>
            <a:spLocks noGrp="1"/>
          </p:cNvSpPr>
          <p:nvPr>
            <p:ph type="sldNum" sz="quarter" idx="12"/>
          </p:nvPr>
        </p:nvSpPr>
        <p:spPr/>
        <p:txBody>
          <a:bodyPr/>
          <a:lstStyle/>
          <a:p>
            <a:fld id="{C1FF6DA9-008F-8B48-92A6-B652298478BF}"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he log is not the view" descr="slide_21.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A98D2ECE-C570-FB66-03C4-E165975E14B7}"/>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C3A2562-55C0-E0E8-837A-2EE1BC68CC89}"/>
              </a:ext>
            </a:extLst>
          </p:cNvPr>
          <p:cNvSpPr>
            <a:spLocks noGrp="1"/>
          </p:cNvSpPr>
          <p:nvPr>
            <p:ph type="sldNum" sz="quarter" idx="12"/>
          </p:nvPr>
        </p:nvSpPr>
        <p:spPr/>
        <p:txBody>
          <a:bodyPr/>
          <a:lstStyle/>
          <a:p>
            <a:fld id="{C1FF6DA9-008F-8B48-92A6-B652298478BF}"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Four memory layers, four lifecycles" descr="slide_22.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C193F345-0993-C03F-8690-A951D3655963}"/>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152684B9-C633-3782-D45E-BA583DCF73EF}"/>
              </a:ext>
            </a:extLst>
          </p:cNvPr>
          <p:cNvSpPr>
            <a:spLocks noGrp="1"/>
          </p:cNvSpPr>
          <p:nvPr>
            <p:ph type="sldNum" sz="quarter" idx="12"/>
          </p:nvPr>
        </p:nvSpPr>
        <p:spPr/>
        <p:txBody>
          <a:bodyPr/>
          <a:lstStyle/>
          <a:p>
            <a:fld id="{C1FF6DA9-008F-8B48-92A6-B652298478BF}"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Skills: procedures loaded on demand" descr="slide_23.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2DAE526D-C63A-896B-9E5E-2AC6B9C6AF6E}"/>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6CFA01FE-5F42-EB84-2B59-EFA0AC32EC4D}"/>
              </a:ext>
            </a:extLst>
          </p:cNvPr>
          <p:cNvSpPr>
            <a:spLocks noGrp="1"/>
          </p:cNvSpPr>
          <p:nvPr>
            <p:ph type="sldNum" sz="quarter" idx="12"/>
          </p:nvPr>
        </p:nvSpPr>
        <p:spPr/>
        <p:txBody>
          <a:bodyPr/>
          <a:lstStyle/>
          <a:p>
            <a:fld id="{C1FF6DA9-008F-8B48-92A6-B652298478BF}"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Where code runs, and what untrusted text can reach" descr="slide_24.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4ABC9B6C-EA88-D790-31D1-57D90F08D911}"/>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8CF5A6FB-8697-6C9E-1E52-83E4F7E46057}"/>
              </a:ext>
            </a:extLst>
          </p:cNvPr>
          <p:cNvSpPr>
            <a:spLocks noGrp="1"/>
          </p:cNvSpPr>
          <p:nvPr>
            <p:ph type="sldNum" sz="quarter" idx="12"/>
          </p:nvPr>
        </p:nvSpPr>
        <p:spPr/>
        <p:txBody>
          <a:bodyPr/>
          <a:lstStyle/>
          <a:p>
            <a:fld id="{C1FF6DA9-008F-8B48-92A6-B652298478BF}"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Learning can land in the policy, the memory or the weights" descr="slide_25.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7728592C-4165-BDDE-A330-E31CA0354B70}"/>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AA1023EE-DB7D-CCAE-0C04-4315A156D843}"/>
              </a:ext>
            </a:extLst>
          </p:cNvPr>
          <p:cNvSpPr>
            <a:spLocks noGrp="1"/>
          </p:cNvSpPr>
          <p:nvPr>
            <p:ph type="sldNum" sz="quarter" idx="12"/>
          </p:nvPr>
        </p:nvSpPr>
        <p:spPr/>
        <p:txBody>
          <a:bodyPr/>
          <a:lstStyle/>
          <a:p>
            <a:fld id="{C1FF6DA9-008F-8B48-92A6-B652298478BF}"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Orchestration: an agent can be another agent's tool" descr="slide_26.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D1DB5F34-994C-8C59-82A6-7A657537960C}"/>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7953256A-DDE9-550B-A9BE-C654F5690FD4}"/>
              </a:ext>
            </a:extLst>
          </p:cNvPr>
          <p:cNvSpPr>
            <a:spLocks noGrp="1"/>
          </p:cNvSpPr>
          <p:nvPr>
            <p:ph type="sldNum" sz="quarter" idx="12"/>
          </p:nvPr>
        </p:nvSpPr>
        <p:spPr/>
        <p:txBody>
          <a:bodyPr/>
          <a:lstStyle/>
          <a:p>
            <a:fld id="{C1FF6DA9-008F-8B48-92A6-B652298478BF}"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A team is an agent whose tools are its members" descr="slide_27.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670D93C2-50B3-7C60-7A89-315653FFD9B7}"/>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115ECF0F-C45E-490B-87D2-3559364CD878}"/>
              </a:ext>
            </a:extLst>
          </p:cNvPr>
          <p:cNvSpPr>
            <a:spLocks noGrp="1"/>
          </p:cNvSpPr>
          <p:nvPr>
            <p:ph type="sldNum" sz="quarter" idx="12"/>
          </p:nvPr>
        </p:nvSpPr>
        <p:spPr/>
        <p:txBody>
          <a:bodyPr/>
          <a:lstStyle/>
          <a:p>
            <a:fld id="{C1FF6DA9-008F-8B48-92A6-B652298478BF}"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Teams cost time; guards belong in code" descr="slide_28.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300C643E-E616-B300-54F5-F1082FFA8260}"/>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CAE10981-BA12-8C64-DB0B-C0BB3E91C755}"/>
              </a:ext>
            </a:extLst>
          </p:cNvPr>
          <p:cNvSpPr>
            <a:spLocks noGrp="1"/>
          </p:cNvSpPr>
          <p:nvPr>
            <p:ph type="sldNum" sz="quarter" idx="12"/>
          </p:nvPr>
        </p:nvSpPr>
        <p:spPr/>
        <p:txBody>
          <a:bodyPr/>
          <a:lstStyle/>
          <a:p>
            <a:fld id="{C1FF6DA9-008F-8B48-92A6-B652298478BF}" type="slidenum">
              <a:rPr lang="en-US" smtClean="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One anatomy across today's agentic systems" descr="slide_29.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A29E105A-7432-B359-4E13-2E2FA94CBC91}"/>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1B8BC6DA-76AB-AE96-8406-41DCEDE1AD1D}"/>
              </a:ext>
            </a:extLst>
          </p:cNvPr>
          <p:cNvSpPr>
            <a:spLocks noGrp="1"/>
          </p:cNvSpPr>
          <p:nvPr>
            <p:ph type="sldNum" sz="quarter" idx="12"/>
          </p:nvPr>
        </p:nvSpPr>
        <p:spPr/>
        <p:txBody>
          <a:bodyPr/>
          <a:lstStyle/>
          <a:p>
            <a:fld id="{C1FF6DA9-008F-8B48-92A6-B652298478BF}"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rotocols connect agents; they do not grant trust" descr="slide_30.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0A86EB77-033B-7E3D-FDFC-381805E5C4B7}"/>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C4D8BB68-BDA1-F768-CDC7-28819EC662F6}"/>
              </a:ext>
            </a:extLst>
          </p:cNvPr>
          <p:cNvSpPr>
            <a:spLocks noGrp="1"/>
          </p:cNvSpPr>
          <p:nvPr>
            <p:ph type="sldNum" sz="quarter" idx="12"/>
          </p:nvPr>
        </p:nvSpPr>
        <p:spPr/>
        <p:txBody>
          <a:bodyPr/>
          <a:lstStyle/>
          <a:p>
            <a:fld id="{C1FF6DA9-008F-8B48-92A6-B652298478BF}" type="slidenum">
              <a:rPr lang="en-US" smtClean="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Judge the outcome and the trajectory" descr="slide_31.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5F37EA69-DDFF-748B-3308-4641EC7036C9}"/>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4F6FE301-E851-DBD0-126C-ED4D72AA4D91}"/>
              </a:ext>
            </a:extLst>
          </p:cNvPr>
          <p:cNvSpPr>
            <a:spLocks noGrp="1"/>
          </p:cNvSpPr>
          <p:nvPr>
            <p:ph type="sldNum" sz="quarter" idx="12"/>
          </p:nvPr>
        </p:nvSpPr>
        <p:spPr/>
        <p:txBody>
          <a:bodyPr/>
          <a:lstStyle/>
          <a:p>
            <a:fld id="{C1FF6DA9-008F-8B48-92A6-B652298478BF}" type="slidenum">
              <a:rPr lang="en-US" smtClean="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Where each responsibility lives" descr="slide_32.png"/>
          <p:cNvPicPr>
            <a:picLocks noChangeAspect="1"/>
          </p:cNvPicPr>
          <p:nvPr/>
        </p:nvPicPr>
        <p:blipFill>
          <a:blip r:embed="rId3"/>
          <a:stretch>
            <a:fillRect/>
          </a:stretch>
        </p:blipFill>
        <p:spPr>
          <a:xfrm>
            <a:off x="0" y="0"/>
            <a:ext cx="9144000" cy="5143500"/>
          </a:xfrm>
          <a:prstGeom prst="rect">
            <a:avLst/>
          </a:prstGeom>
        </p:spPr>
      </p:pic>
      <p:sp>
        <p:nvSpPr>
          <p:cNvPr id="3" name="Segnaposto piè di pagina 2">
            <a:extLst>
              <a:ext uri="{FF2B5EF4-FFF2-40B4-BE49-F238E27FC236}">
                <a16:creationId xmlns:a16="http://schemas.microsoft.com/office/drawing/2014/main" id="{6CDF25F6-C55F-117F-B826-F0D566F66B1C}"/>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4" name="Segnaposto numero diapositiva 3">
            <a:extLst>
              <a:ext uri="{FF2B5EF4-FFF2-40B4-BE49-F238E27FC236}">
                <a16:creationId xmlns:a16="http://schemas.microsoft.com/office/drawing/2014/main" id="{73C8F1E1-EB0B-6B62-CA8A-A6BD42ED0D18}"/>
              </a:ext>
            </a:extLst>
          </p:cNvPr>
          <p:cNvSpPr>
            <a:spLocks noGrp="1"/>
          </p:cNvSpPr>
          <p:nvPr>
            <p:ph type="sldNum" sz="quarter" idx="12"/>
          </p:nvPr>
        </p:nvSpPr>
        <p:spPr/>
        <p:txBody>
          <a:bodyPr/>
          <a:lstStyle/>
          <a:p>
            <a:fld id="{C1FF6DA9-008F-8B48-92A6-B652298478BF}"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References" descr="slide_33.png"/>
          <p:cNvPicPr>
            <a:picLocks noChangeAspect="1"/>
          </p:cNvPicPr>
          <p:nvPr/>
        </p:nvPicPr>
        <p:blipFill>
          <a:blip r:embed="rId3"/>
          <a:stretch>
            <a:fillRect/>
          </a:stretch>
        </p:blipFill>
        <p:spPr>
          <a:xfrm>
            <a:off x="0" y="0"/>
            <a:ext cx="9144000" cy="5143500"/>
          </a:xfrm>
          <a:prstGeom prst="rect">
            <a:avLst/>
          </a:prstGeom>
        </p:spPr>
      </p:pic>
      <p:sp>
        <p:nvSpPr>
          <p:cNvPr id="3" name="Reference: AIMA">
            <a:hlinkClick r:id="rId4"/>
          </p:cNvPr>
          <p:cNvSpPr/>
          <p:nvPr/>
        </p:nvSpPr>
        <p:spPr>
          <a:xfrm>
            <a:off x="809397" y="1268110"/>
            <a:ext cx="519545" cy="207707"/>
          </a:xfrm>
          <a:prstGeom prst="rect">
            <a:avLst/>
          </a:prstGeom>
          <a:solidFill>
            <a:srgbClr val="FFFFFF">
              <a:alpha val="0"/>
            </a:srgbClr>
          </a:solidFill>
          <a:ln>
            <a:noFill/>
          </a:ln>
          <a:effectLst/>
        </p:spPr>
        <p:txBody>
          <a:bodyPr rtlCol="0" anchor="ctr"/>
          <a:lstStyle/>
          <a:p>
            <a:pPr algn="ctr"/>
            <a:endParaRPr/>
          </a:p>
        </p:txBody>
      </p:sp>
      <p:sp>
        <p:nvSpPr>
          <p:cNvPr id="4" name="Reference: Wooldridge &amp; Jennings">
            <a:hlinkClick r:id="rId5"/>
          </p:cNvPr>
          <p:cNvSpPr/>
          <p:nvPr/>
        </p:nvSpPr>
        <p:spPr>
          <a:xfrm>
            <a:off x="809397" y="1475818"/>
            <a:ext cx="1804736" cy="207707"/>
          </a:xfrm>
          <a:prstGeom prst="rect">
            <a:avLst/>
          </a:prstGeom>
          <a:solidFill>
            <a:srgbClr val="FFFFFF">
              <a:alpha val="0"/>
            </a:srgbClr>
          </a:solidFill>
          <a:ln>
            <a:noFill/>
          </a:ln>
          <a:effectLst/>
        </p:spPr>
        <p:txBody>
          <a:bodyPr rtlCol="0" anchor="ctr"/>
          <a:lstStyle/>
          <a:p>
            <a:pPr algn="ctr"/>
            <a:endParaRPr/>
          </a:p>
        </p:txBody>
      </p:sp>
      <p:sp>
        <p:nvSpPr>
          <p:cNvPr id="5" name="Reference: ReAct">
            <a:hlinkClick r:id="rId6"/>
          </p:cNvPr>
          <p:cNvSpPr/>
          <p:nvPr/>
        </p:nvSpPr>
        <p:spPr>
          <a:xfrm>
            <a:off x="809397" y="1683526"/>
            <a:ext cx="546889" cy="207707"/>
          </a:xfrm>
          <a:prstGeom prst="rect">
            <a:avLst/>
          </a:prstGeom>
          <a:solidFill>
            <a:srgbClr val="FFFFFF">
              <a:alpha val="0"/>
            </a:srgbClr>
          </a:solidFill>
          <a:ln>
            <a:noFill/>
          </a:ln>
          <a:effectLst/>
        </p:spPr>
        <p:txBody>
          <a:bodyPr rtlCol="0" anchor="ctr"/>
          <a:lstStyle/>
          <a:p>
            <a:pPr algn="ctr"/>
            <a:endParaRPr/>
          </a:p>
        </p:txBody>
      </p:sp>
      <p:sp>
        <p:nvSpPr>
          <p:cNvPr id="6" name="Reference: CoALA">
            <a:hlinkClick r:id="rId7"/>
          </p:cNvPr>
          <p:cNvSpPr/>
          <p:nvPr/>
        </p:nvSpPr>
        <p:spPr>
          <a:xfrm>
            <a:off x="809397" y="1891233"/>
            <a:ext cx="601578" cy="207707"/>
          </a:xfrm>
          <a:prstGeom prst="rect">
            <a:avLst/>
          </a:prstGeom>
          <a:solidFill>
            <a:srgbClr val="FFFFFF">
              <a:alpha val="0"/>
            </a:srgbClr>
          </a:solidFill>
          <a:ln>
            <a:noFill/>
          </a:ln>
          <a:effectLst/>
        </p:spPr>
        <p:txBody>
          <a:bodyPr rtlCol="0" anchor="ctr"/>
          <a:lstStyle/>
          <a:p>
            <a:pPr algn="ctr"/>
            <a:endParaRPr/>
          </a:p>
        </p:txBody>
      </p:sp>
      <p:sp>
        <p:nvSpPr>
          <p:cNvPr id="7" name="Reference: Toolformer">
            <a:hlinkClick r:id="rId8"/>
          </p:cNvPr>
          <p:cNvSpPr/>
          <p:nvPr/>
        </p:nvSpPr>
        <p:spPr>
          <a:xfrm>
            <a:off x="809397" y="2607278"/>
            <a:ext cx="1039090" cy="207707"/>
          </a:xfrm>
          <a:prstGeom prst="rect">
            <a:avLst/>
          </a:prstGeom>
          <a:solidFill>
            <a:srgbClr val="FFFFFF">
              <a:alpha val="0"/>
            </a:srgbClr>
          </a:solidFill>
          <a:ln>
            <a:noFill/>
          </a:ln>
          <a:effectLst/>
        </p:spPr>
        <p:txBody>
          <a:bodyPr rtlCol="0" anchor="ctr"/>
          <a:lstStyle/>
          <a:p>
            <a:pPr algn="ctr"/>
            <a:endParaRPr/>
          </a:p>
        </p:txBody>
      </p:sp>
      <p:sp>
        <p:nvSpPr>
          <p:cNvPr id="8" name="Reference: JSON Schema">
            <a:hlinkClick r:id="rId9"/>
          </p:cNvPr>
          <p:cNvSpPr/>
          <p:nvPr/>
        </p:nvSpPr>
        <p:spPr>
          <a:xfrm>
            <a:off x="809397" y="2814986"/>
            <a:ext cx="1230502" cy="207707"/>
          </a:xfrm>
          <a:prstGeom prst="rect">
            <a:avLst/>
          </a:prstGeom>
          <a:solidFill>
            <a:srgbClr val="FFFFFF">
              <a:alpha val="0"/>
            </a:srgbClr>
          </a:solidFill>
          <a:ln>
            <a:noFill/>
          </a:ln>
          <a:effectLst/>
        </p:spPr>
        <p:txBody>
          <a:bodyPr rtlCol="0" anchor="ctr"/>
          <a:lstStyle/>
          <a:p>
            <a:pPr algn="ctr"/>
            <a:endParaRPr/>
          </a:p>
        </p:txBody>
      </p:sp>
      <p:sp>
        <p:nvSpPr>
          <p:cNvPr id="9" name="Reference: Guided generation">
            <a:hlinkClick r:id="rId10"/>
          </p:cNvPr>
          <p:cNvSpPr/>
          <p:nvPr/>
        </p:nvSpPr>
        <p:spPr>
          <a:xfrm>
            <a:off x="809397" y="3022694"/>
            <a:ext cx="1613325" cy="207707"/>
          </a:xfrm>
          <a:prstGeom prst="rect">
            <a:avLst/>
          </a:prstGeom>
          <a:solidFill>
            <a:srgbClr val="FFFFFF">
              <a:alpha val="0"/>
            </a:srgbClr>
          </a:solidFill>
          <a:ln>
            <a:noFill/>
          </a:ln>
          <a:effectLst/>
        </p:spPr>
        <p:txBody>
          <a:bodyPr rtlCol="0" anchor="ctr"/>
          <a:lstStyle/>
          <a:p>
            <a:pPr algn="ctr"/>
            <a:endParaRPr/>
          </a:p>
        </p:txBody>
      </p:sp>
      <p:sp>
        <p:nvSpPr>
          <p:cNvPr id="10" name="Reference: DeepSeek-R1">
            <a:hlinkClick r:id="rId11"/>
          </p:cNvPr>
          <p:cNvSpPr/>
          <p:nvPr/>
        </p:nvSpPr>
        <p:spPr>
          <a:xfrm>
            <a:off x="809397" y="3230402"/>
            <a:ext cx="1175813" cy="207707"/>
          </a:xfrm>
          <a:prstGeom prst="rect">
            <a:avLst/>
          </a:prstGeom>
          <a:solidFill>
            <a:srgbClr val="FFFFFF">
              <a:alpha val="0"/>
            </a:srgbClr>
          </a:solidFill>
          <a:ln>
            <a:noFill/>
          </a:ln>
          <a:effectLst/>
        </p:spPr>
        <p:txBody>
          <a:bodyPr rtlCol="0" anchor="ctr"/>
          <a:lstStyle/>
          <a:p>
            <a:pPr algn="ctr"/>
            <a:endParaRPr/>
          </a:p>
        </p:txBody>
      </p:sp>
      <p:sp>
        <p:nvSpPr>
          <p:cNvPr id="11" name="Reference: Context engineering">
            <a:hlinkClick r:id="rId12"/>
          </p:cNvPr>
          <p:cNvSpPr/>
          <p:nvPr/>
        </p:nvSpPr>
        <p:spPr>
          <a:xfrm>
            <a:off x="809397" y="4001107"/>
            <a:ext cx="1750047" cy="207707"/>
          </a:xfrm>
          <a:prstGeom prst="rect">
            <a:avLst/>
          </a:prstGeom>
          <a:solidFill>
            <a:srgbClr val="FFFFFF">
              <a:alpha val="0"/>
            </a:srgbClr>
          </a:solidFill>
          <a:ln>
            <a:noFill/>
          </a:ln>
          <a:effectLst/>
        </p:spPr>
        <p:txBody>
          <a:bodyPr rtlCol="0" anchor="ctr"/>
          <a:lstStyle/>
          <a:p>
            <a:pPr algn="ctr"/>
            <a:endParaRPr/>
          </a:p>
        </p:txBody>
      </p:sp>
      <p:sp>
        <p:nvSpPr>
          <p:cNvPr id="12" name="Reference: Long-running harnesses">
            <a:hlinkClick r:id="rId13"/>
          </p:cNvPr>
          <p:cNvSpPr/>
          <p:nvPr/>
        </p:nvSpPr>
        <p:spPr>
          <a:xfrm>
            <a:off x="809397" y="4208815"/>
            <a:ext cx="1996148" cy="207707"/>
          </a:xfrm>
          <a:prstGeom prst="rect">
            <a:avLst/>
          </a:prstGeom>
          <a:solidFill>
            <a:srgbClr val="FFFFFF">
              <a:alpha val="0"/>
            </a:srgbClr>
          </a:solidFill>
          <a:ln>
            <a:noFill/>
          </a:ln>
          <a:effectLst/>
        </p:spPr>
        <p:txBody>
          <a:bodyPr rtlCol="0" anchor="ctr"/>
          <a:lstStyle/>
          <a:p>
            <a:pPr algn="ctr"/>
            <a:endParaRPr/>
          </a:p>
        </p:txBody>
      </p:sp>
      <p:sp>
        <p:nvSpPr>
          <p:cNvPr id="13" name="Reference: Agent Skills">
            <a:hlinkClick r:id="rId14"/>
          </p:cNvPr>
          <p:cNvSpPr/>
          <p:nvPr/>
        </p:nvSpPr>
        <p:spPr>
          <a:xfrm>
            <a:off x="809397" y="4416522"/>
            <a:ext cx="1039090" cy="207707"/>
          </a:xfrm>
          <a:prstGeom prst="rect">
            <a:avLst/>
          </a:prstGeom>
          <a:solidFill>
            <a:srgbClr val="FFFFFF">
              <a:alpha val="0"/>
            </a:srgbClr>
          </a:solidFill>
          <a:ln>
            <a:noFill/>
          </a:ln>
          <a:effectLst/>
        </p:spPr>
        <p:txBody>
          <a:bodyPr rtlCol="0" anchor="ctr"/>
          <a:lstStyle/>
          <a:p>
            <a:pPr algn="ctr"/>
            <a:endParaRPr/>
          </a:p>
        </p:txBody>
      </p:sp>
      <p:sp>
        <p:nvSpPr>
          <p:cNvPr id="14" name="Reference: Building effective agents">
            <a:hlinkClick r:id="rId15"/>
          </p:cNvPr>
          <p:cNvSpPr/>
          <p:nvPr/>
        </p:nvSpPr>
        <p:spPr>
          <a:xfrm>
            <a:off x="4943885" y="1251712"/>
            <a:ext cx="2023492" cy="196775"/>
          </a:xfrm>
          <a:prstGeom prst="rect">
            <a:avLst/>
          </a:prstGeom>
          <a:solidFill>
            <a:srgbClr val="FFFFFF">
              <a:alpha val="0"/>
            </a:srgbClr>
          </a:solidFill>
          <a:ln>
            <a:noFill/>
          </a:ln>
          <a:effectLst/>
        </p:spPr>
        <p:txBody>
          <a:bodyPr rtlCol="0" anchor="ctr"/>
          <a:lstStyle/>
          <a:p>
            <a:pPr algn="ctr"/>
            <a:endParaRPr/>
          </a:p>
        </p:txBody>
      </p:sp>
      <p:sp>
        <p:nvSpPr>
          <p:cNvPr id="15" name="Reference: agno Teams">
            <a:hlinkClick r:id="rId16"/>
          </p:cNvPr>
          <p:cNvSpPr/>
          <p:nvPr/>
        </p:nvSpPr>
        <p:spPr>
          <a:xfrm>
            <a:off x="4943885" y="1448488"/>
            <a:ext cx="1093779" cy="191309"/>
          </a:xfrm>
          <a:prstGeom prst="rect">
            <a:avLst/>
          </a:prstGeom>
          <a:solidFill>
            <a:srgbClr val="FFFFFF">
              <a:alpha val="0"/>
            </a:srgbClr>
          </a:solidFill>
          <a:ln>
            <a:noFill/>
          </a:ln>
          <a:effectLst/>
        </p:spPr>
        <p:txBody>
          <a:bodyPr rtlCol="0" anchor="ctr"/>
          <a:lstStyle/>
          <a:p>
            <a:pPr algn="ctr"/>
            <a:endParaRPr/>
          </a:p>
        </p:txBody>
      </p:sp>
      <p:sp>
        <p:nvSpPr>
          <p:cNvPr id="16" name="Reference: Anthropic research system">
            <a:hlinkClick r:id="rId17"/>
          </p:cNvPr>
          <p:cNvSpPr/>
          <p:nvPr/>
        </p:nvSpPr>
        <p:spPr>
          <a:xfrm>
            <a:off x="4943885" y="1639798"/>
            <a:ext cx="2187559" cy="191309"/>
          </a:xfrm>
          <a:prstGeom prst="rect">
            <a:avLst/>
          </a:prstGeom>
          <a:solidFill>
            <a:srgbClr val="FFFFFF">
              <a:alpha val="0"/>
            </a:srgbClr>
          </a:solidFill>
          <a:ln>
            <a:noFill/>
          </a:ln>
          <a:effectLst/>
        </p:spPr>
        <p:txBody>
          <a:bodyPr rtlCol="0" anchor="ctr"/>
          <a:lstStyle/>
          <a:p>
            <a:pPr algn="ctr"/>
            <a:endParaRPr/>
          </a:p>
        </p:txBody>
      </p:sp>
      <p:sp>
        <p:nvSpPr>
          <p:cNvPr id="17" name="Reference: Cognition">
            <a:hlinkClick r:id="rId18"/>
          </p:cNvPr>
          <p:cNvSpPr/>
          <p:nvPr/>
        </p:nvSpPr>
        <p:spPr>
          <a:xfrm>
            <a:off x="4943885" y="1831107"/>
            <a:ext cx="929712" cy="196775"/>
          </a:xfrm>
          <a:prstGeom prst="rect">
            <a:avLst/>
          </a:prstGeom>
          <a:solidFill>
            <a:srgbClr val="FFFFFF">
              <a:alpha val="0"/>
            </a:srgbClr>
          </a:solidFill>
          <a:ln>
            <a:noFill/>
          </a:ln>
          <a:effectLst/>
        </p:spPr>
        <p:txBody>
          <a:bodyPr rtlCol="0" anchor="ctr"/>
          <a:lstStyle/>
          <a:p>
            <a:pPr algn="ctr"/>
            <a:endParaRPr/>
          </a:p>
        </p:txBody>
      </p:sp>
      <p:sp>
        <p:nvSpPr>
          <p:cNvPr id="18" name="Reference: MCP">
            <a:hlinkClick r:id="rId19"/>
          </p:cNvPr>
          <p:cNvSpPr/>
          <p:nvPr/>
        </p:nvSpPr>
        <p:spPr>
          <a:xfrm>
            <a:off x="4943885" y="2339445"/>
            <a:ext cx="492200" cy="158513"/>
          </a:xfrm>
          <a:prstGeom prst="rect">
            <a:avLst/>
          </a:prstGeom>
          <a:solidFill>
            <a:srgbClr val="FFFFFF">
              <a:alpha val="0"/>
            </a:srgbClr>
          </a:solidFill>
          <a:ln>
            <a:noFill/>
          </a:ln>
          <a:effectLst/>
        </p:spPr>
        <p:txBody>
          <a:bodyPr rtlCol="0" anchor="ctr"/>
          <a:lstStyle/>
          <a:p>
            <a:pPr algn="ctr"/>
            <a:endParaRPr/>
          </a:p>
        </p:txBody>
      </p:sp>
      <p:sp>
        <p:nvSpPr>
          <p:cNvPr id="19" name="Reference: A2A">
            <a:hlinkClick r:id="rId20"/>
          </p:cNvPr>
          <p:cNvSpPr/>
          <p:nvPr/>
        </p:nvSpPr>
        <p:spPr>
          <a:xfrm>
            <a:off x="4943885" y="2497959"/>
            <a:ext cx="464856" cy="158513"/>
          </a:xfrm>
          <a:prstGeom prst="rect">
            <a:avLst/>
          </a:prstGeom>
          <a:solidFill>
            <a:srgbClr val="FFFFFF">
              <a:alpha val="0"/>
            </a:srgbClr>
          </a:solidFill>
          <a:ln>
            <a:noFill/>
          </a:ln>
          <a:effectLst/>
        </p:spPr>
        <p:txBody>
          <a:bodyPr rtlCol="0" anchor="ctr"/>
          <a:lstStyle/>
          <a:p>
            <a:pPr algn="ctr"/>
            <a:endParaRPr/>
          </a:p>
        </p:txBody>
      </p:sp>
      <p:sp>
        <p:nvSpPr>
          <p:cNvPr id="20" name="Reference: AGENTS.md">
            <a:hlinkClick r:id="rId21"/>
          </p:cNvPr>
          <p:cNvSpPr/>
          <p:nvPr/>
        </p:nvSpPr>
        <p:spPr>
          <a:xfrm>
            <a:off x="4943885" y="2656472"/>
            <a:ext cx="902368" cy="158513"/>
          </a:xfrm>
          <a:prstGeom prst="rect">
            <a:avLst/>
          </a:prstGeom>
          <a:solidFill>
            <a:srgbClr val="FFFFFF">
              <a:alpha val="0"/>
            </a:srgbClr>
          </a:solidFill>
          <a:ln>
            <a:noFill/>
          </a:ln>
          <a:effectLst/>
        </p:spPr>
        <p:txBody>
          <a:bodyPr rtlCol="0" anchor="ctr"/>
          <a:lstStyle/>
          <a:p>
            <a:pPr algn="ctr"/>
            <a:endParaRPr/>
          </a:p>
        </p:txBody>
      </p:sp>
      <p:sp>
        <p:nvSpPr>
          <p:cNvPr id="21" name="Reference: AgentBench">
            <a:hlinkClick r:id="rId22"/>
          </p:cNvPr>
          <p:cNvSpPr/>
          <p:nvPr/>
        </p:nvSpPr>
        <p:spPr>
          <a:xfrm>
            <a:off x="4943885" y="2814986"/>
            <a:ext cx="984401" cy="158513"/>
          </a:xfrm>
          <a:prstGeom prst="rect">
            <a:avLst/>
          </a:prstGeom>
          <a:solidFill>
            <a:srgbClr val="FFFFFF">
              <a:alpha val="0"/>
            </a:srgbClr>
          </a:solidFill>
          <a:ln>
            <a:noFill/>
          </a:ln>
          <a:effectLst/>
        </p:spPr>
        <p:txBody>
          <a:bodyPr rtlCol="0" anchor="ctr"/>
          <a:lstStyle/>
          <a:p>
            <a:pPr algn="ctr"/>
            <a:endParaRPr/>
          </a:p>
        </p:txBody>
      </p:sp>
      <p:sp>
        <p:nvSpPr>
          <p:cNvPr id="22" name="Reference: GAIA">
            <a:hlinkClick r:id="rId23"/>
          </p:cNvPr>
          <p:cNvSpPr/>
          <p:nvPr/>
        </p:nvSpPr>
        <p:spPr>
          <a:xfrm>
            <a:off x="4943885" y="2973500"/>
            <a:ext cx="546889" cy="158513"/>
          </a:xfrm>
          <a:prstGeom prst="rect">
            <a:avLst/>
          </a:prstGeom>
          <a:solidFill>
            <a:srgbClr val="FFFFFF">
              <a:alpha val="0"/>
            </a:srgbClr>
          </a:solidFill>
          <a:ln>
            <a:noFill/>
          </a:ln>
          <a:effectLst/>
        </p:spPr>
        <p:txBody>
          <a:bodyPr rtlCol="0" anchor="ctr"/>
          <a:lstStyle/>
          <a:p>
            <a:pPr algn="ctr"/>
            <a:endParaRPr/>
          </a:p>
        </p:txBody>
      </p:sp>
      <p:sp>
        <p:nvSpPr>
          <p:cNvPr id="23" name="Reference: tau-bench">
            <a:hlinkClick r:id="rId24"/>
          </p:cNvPr>
          <p:cNvSpPr/>
          <p:nvPr/>
        </p:nvSpPr>
        <p:spPr>
          <a:xfrm>
            <a:off x="4943885" y="3132014"/>
            <a:ext cx="875023" cy="158513"/>
          </a:xfrm>
          <a:prstGeom prst="rect">
            <a:avLst/>
          </a:prstGeom>
          <a:solidFill>
            <a:srgbClr val="FFFFFF">
              <a:alpha val="0"/>
            </a:srgbClr>
          </a:solidFill>
          <a:ln>
            <a:noFill/>
          </a:ln>
          <a:effectLst/>
        </p:spPr>
        <p:txBody>
          <a:bodyPr rtlCol="0" anchor="ctr"/>
          <a:lstStyle/>
          <a:p>
            <a:pPr algn="ctr"/>
            <a:endParaRPr/>
          </a:p>
        </p:txBody>
      </p:sp>
      <p:sp>
        <p:nvSpPr>
          <p:cNvPr id="24" name="Reference: SWE-bench">
            <a:hlinkClick r:id="rId25"/>
          </p:cNvPr>
          <p:cNvSpPr/>
          <p:nvPr/>
        </p:nvSpPr>
        <p:spPr>
          <a:xfrm>
            <a:off x="4943885" y="3290528"/>
            <a:ext cx="984401" cy="158513"/>
          </a:xfrm>
          <a:prstGeom prst="rect">
            <a:avLst/>
          </a:prstGeom>
          <a:solidFill>
            <a:srgbClr val="FFFFFF">
              <a:alpha val="0"/>
            </a:srgbClr>
          </a:solidFill>
          <a:ln>
            <a:noFill/>
          </a:ln>
          <a:effectLst/>
        </p:spPr>
        <p:txBody>
          <a:bodyPr rtlCol="0" anchor="ctr"/>
          <a:lstStyle/>
          <a:p>
            <a:pPr algn="ctr"/>
            <a:endParaRPr/>
          </a:p>
        </p:txBody>
      </p:sp>
      <p:sp>
        <p:nvSpPr>
          <p:cNvPr id="25" name="Reference: OSWorld">
            <a:hlinkClick r:id="rId26"/>
          </p:cNvPr>
          <p:cNvSpPr/>
          <p:nvPr/>
        </p:nvSpPr>
        <p:spPr>
          <a:xfrm>
            <a:off x="4943885" y="3449041"/>
            <a:ext cx="792990" cy="158513"/>
          </a:xfrm>
          <a:prstGeom prst="rect">
            <a:avLst/>
          </a:prstGeom>
          <a:solidFill>
            <a:srgbClr val="FFFFFF">
              <a:alpha val="0"/>
            </a:srgbClr>
          </a:solidFill>
          <a:ln>
            <a:noFill/>
          </a:ln>
          <a:effectLst/>
        </p:spPr>
        <p:txBody>
          <a:bodyPr rtlCol="0" anchor="ctr"/>
          <a:lstStyle/>
          <a:p>
            <a:pPr algn="ctr"/>
            <a:endParaRPr/>
          </a:p>
        </p:txBody>
      </p:sp>
      <p:sp>
        <p:nvSpPr>
          <p:cNvPr id="26" name="Reference: WebArena">
            <a:hlinkClick r:id="rId27"/>
          </p:cNvPr>
          <p:cNvSpPr/>
          <p:nvPr/>
        </p:nvSpPr>
        <p:spPr>
          <a:xfrm>
            <a:off x="4943885" y="3607555"/>
            <a:ext cx="902368" cy="158513"/>
          </a:xfrm>
          <a:prstGeom prst="rect">
            <a:avLst/>
          </a:prstGeom>
          <a:solidFill>
            <a:srgbClr val="FFFFFF">
              <a:alpha val="0"/>
            </a:srgbClr>
          </a:solidFill>
          <a:ln>
            <a:noFill/>
          </a:ln>
          <a:effectLst/>
        </p:spPr>
        <p:txBody>
          <a:bodyPr rtlCol="0" anchor="ctr"/>
          <a:lstStyle/>
          <a:p>
            <a:pPr algn="ctr"/>
            <a:endParaRPr/>
          </a:p>
        </p:txBody>
      </p:sp>
      <p:sp>
        <p:nvSpPr>
          <p:cNvPr id="27" name="Reference: OWASP">
            <a:hlinkClick r:id="rId28"/>
          </p:cNvPr>
          <p:cNvSpPr/>
          <p:nvPr/>
        </p:nvSpPr>
        <p:spPr>
          <a:xfrm>
            <a:off x="4943885" y="3766069"/>
            <a:ext cx="765645" cy="158513"/>
          </a:xfrm>
          <a:prstGeom prst="rect">
            <a:avLst/>
          </a:prstGeom>
          <a:solidFill>
            <a:srgbClr val="FFFFFF">
              <a:alpha val="0"/>
            </a:srgbClr>
          </a:solidFill>
          <a:ln>
            <a:noFill/>
          </a:ln>
          <a:effectLst/>
        </p:spPr>
        <p:txBody>
          <a:bodyPr rtlCol="0" anchor="ctr"/>
          <a:lstStyle/>
          <a:p>
            <a:pPr algn="ctr"/>
            <a:endParaRPr/>
          </a:p>
        </p:txBody>
      </p:sp>
      <p:sp>
        <p:nvSpPr>
          <p:cNvPr id="28" name="Reference: Generative Agents">
            <a:hlinkClick r:id="rId29"/>
          </p:cNvPr>
          <p:cNvSpPr/>
          <p:nvPr/>
        </p:nvSpPr>
        <p:spPr>
          <a:xfrm>
            <a:off x="4943885" y="4236145"/>
            <a:ext cx="1531291" cy="158513"/>
          </a:xfrm>
          <a:prstGeom prst="rect">
            <a:avLst/>
          </a:prstGeom>
          <a:solidFill>
            <a:srgbClr val="FFFFFF">
              <a:alpha val="0"/>
            </a:srgbClr>
          </a:solidFill>
          <a:ln>
            <a:noFill/>
          </a:ln>
          <a:effectLst/>
        </p:spPr>
        <p:txBody>
          <a:bodyPr rtlCol="0" anchor="ctr"/>
          <a:lstStyle/>
          <a:p>
            <a:pPr algn="ctr"/>
            <a:endParaRPr/>
          </a:p>
        </p:txBody>
      </p:sp>
      <p:sp>
        <p:nvSpPr>
          <p:cNvPr id="29" name="Reference: Voyager">
            <a:hlinkClick r:id="rId30"/>
          </p:cNvPr>
          <p:cNvSpPr/>
          <p:nvPr/>
        </p:nvSpPr>
        <p:spPr>
          <a:xfrm>
            <a:off x="4943885" y="4394658"/>
            <a:ext cx="820334" cy="158513"/>
          </a:xfrm>
          <a:prstGeom prst="rect">
            <a:avLst/>
          </a:prstGeom>
          <a:solidFill>
            <a:srgbClr val="FFFFFF">
              <a:alpha val="0"/>
            </a:srgbClr>
          </a:solidFill>
          <a:ln>
            <a:noFill/>
          </a:ln>
          <a:effectLst/>
        </p:spPr>
        <p:txBody>
          <a:bodyPr rtlCol="0" anchor="ctr"/>
          <a:lstStyle/>
          <a:p>
            <a:pPr algn="ctr"/>
            <a:endParaRPr/>
          </a:p>
        </p:txBody>
      </p:sp>
      <p:sp>
        <p:nvSpPr>
          <p:cNvPr id="30" name="Reference: SIMA 2">
            <a:hlinkClick r:id="rId31"/>
          </p:cNvPr>
          <p:cNvSpPr/>
          <p:nvPr/>
        </p:nvSpPr>
        <p:spPr>
          <a:xfrm>
            <a:off x="4943885" y="4553172"/>
            <a:ext cx="710956" cy="158513"/>
          </a:xfrm>
          <a:prstGeom prst="rect">
            <a:avLst/>
          </a:prstGeom>
          <a:solidFill>
            <a:srgbClr val="FFFFFF">
              <a:alpha val="0"/>
            </a:srgbClr>
          </a:solidFill>
          <a:ln>
            <a:noFill/>
          </a:ln>
          <a:effectLst/>
        </p:spPr>
        <p:txBody>
          <a:bodyPr rtlCol="0" anchor="ctr"/>
          <a:lstStyle/>
          <a:p>
            <a:pPr algn="ctr"/>
            <a:endParaRPr/>
          </a:p>
        </p:txBody>
      </p:sp>
      <p:sp>
        <p:nvSpPr>
          <p:cNvPr id="31" name="Reference: Agent Playground (AGPL-3.0)">
            <a:hlinkClick r:id="rId32"/>
          </p:cNvPr>
          <p:cNvSpPr/>
          <p:nvPr/>
        </p:nvSpPr>
        <p:spPr>
          <a:xfrm>
            <a:off x="2318813" y="4821006"/>
            <a:ext cx="2132870" cy="196775"/>
          </a:xfrm>
          <a:prstGeom prst="rect">
            <a:avLst/>
          </a:prstGeom>
          <a:solidFill>
            <a:srgbClr val="FFFFFF">
              <a:alpha val="0"/>
            </a:srgbClr>
          </a:solidFill>
          <a:ln>
            <a:noFill/>
          </a:ln>
          <a:effectLst/>
        </p:spPr>
        <p:txBody>
          <a:bodyPr rtlCol="0" anchor="ctr"/>
          <a:lstStyle/>
          <a:p>
            <a:pPr algn="ctr"/>
            <a:endParaRPr/>
          </a:p>
        </p:txBody>
      </p:sp>
      <p:sp>
        <p:nvSpPr>
          <p:cNvPr id="32" name="Segnaposto piè di pagina 31">
            <a:extLst>
              <a:ext uri="{FF2B5EF4-FFF2-40B4-BE49-F238E27FC236}">
                <a16:creationId xmlns:a16="http://schemas.microsoft.com/office/drawing/2014/main" id="{DCEE021B-454D-DBA8-A720-856CAF3FE4B4}"/>
              </a:ext>
            </a:extLst>
          </p:cNvPr>
          <p:cNvSpPr>
            <a:spLocks noGrp="1"/>
          </p:cNvSpPr>
          <p:nvPr>
            <p:ph type="ftr" sz="quarter" idx="11"/>
          </p:nvPr>
        </p:nvSpPr>
        <p:spPr/>
        <p:txBody>
          <a:bodyPr/>
          <a:lstStyle/>
          <a:p>
            <a:r>
              <a:rPr lang="it-IT"/>
              <a:t>Virtual Worlds - A.A. 2026/27 - Dipartimento di Informatica - Università di Pisa</a:t>
            </a:r>
            <a:endParaRPr lang="en-US"/>
          </a:p>
        </p:txBody>
      </p:sp>
      <p:sp>
        <p:nvSpPr>
          <p:cNvPr id="33" name="Segnaposto numero diapositiva 32">
            <a:extLst>
              <a:ext uri="{FF2B5EF4-FFF2-40B4-BE49-F238E27FC236}">
                <a16:creationId xmlns:a16="http://schemas.microsoft.com/office/drawing/2014/main" id="{7B328DC0-F457-00FC-7467-76355CE75C4B}"/>
              </a:ext>
            </a:extLst>
          </p:cNvPr>
          <p:cNvSpPr>
            <a:spLocks noGrp="1"/>
          </p:cNvSpPr>
          <p:nvPr>
            <p:ph type="sldNum" sz="quarter" idx="12"/>
          </p:nvPr>
        </p:nvSpPr>
        <p:spPr/>
        <p:txBody>
          <a:bodyPr/>
          <a:lstStyle/>
          <a:p>
            <a:fld id="{C1FF6DA9-008F-8B48-92A6-B652298478BF}" type="slidenum">
              <a:rPr lang="en-US" smtClean="0"/>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13203</Words>
  <Application>Microsoft Office PowerPoint</Application>
  <PresentationFormat>Presentazione su schermo (16:9)</PresentationFormat>
  <Paragraphs>756</Paragraphs>
  <Slides>32</Slides>
  <Notes>32</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32</vt:i4>
      </vt:variant>
    </vt:vector>
  </HeadingPairs>
  <TitlesOfParts>
    <vt:vector size="35"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agents: the model, the loop, the harness and the team</dc:title>
  <dc:subject>Approved agent anatomy route; simulated fixtures; native two-part speaker notes</dc:subject>
  <dc:creator/>
  <cp:keywords/>
  <dc:description>generated using python-pptx</dc:description>
  <cp:lastModifiedBy>MARCO DI BENEDETTO</cp:lastModifiedBy>
  <cp:revision>11</cp:revision>
  <dcterms:created xsi:type="dcterms:W3CDTF">2013-01-27T09:14:16Z</dcterms:created>
  <dcterms:modified xsi:type="dcterms:W3CDTF">2026-10-22T08:18:08Z</dcterms:modified>
  <cp:category/>
</cp:coreProperties>
</file>