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94" r:id="rId22"/>
    <p:sldId id="276" r:id="rId23"/>
    <p:sldId id="277" r:id="rId24"/>
    <p:sldId id="278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7837" autoAdjust="0"/>
  </p:normalViewPr>
  <p:slideViewPr>
    <p:cSldViewPr snapToGrid="0" snapToObjects="1">
      <p:cViewPr varScale="1">
        <p:scale>
          <a:sx n="130" d="100"/>
          <a:sy n="130" d="100"/>
        </p:scale>
        <p:origin x="12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463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world becomes an experiment</a:t>
            </a:r>
          </a:p>
          <a:p>
            <a:endParaRPr lang="en-US" dirty="0"/>
          </a:p>
          <a:p>
            <a:r>
              <a:rPr lang="en-US" dirty="0"/>
              <a:t>An action must change state and have measured consequences; environment, reward, update, and evaluation frame the lesson.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Start from the room, then reveal the action trace.</a:t>
            </a:r>
          </a:p>
          <a:p>
            <a:r>
              <a:rPr dirty="0"/>
              <a:t>- Connect directly to the course arc: represent → align → learn.</a:t>
            </a:r>
          </a:p>
          <a:p>
            <a:r>
              <a:rPr dirty="0"/>
              <a:t>- Establish “consequences” and “experiment” as the lesson's anchor words.</a:t>
            </a:r>
          </a:p>
          <a:p>
            <a:r>
              <a:rPr dirty="0"/>
              <a:t>- Do not open with algorithm names.</a:t>
            </a:r>
          </a:p>
          <a:p>
            <a:r>
              <a:rPr dirty="0"/>
              <a:t>- [Transition] Ask which viewpoint the agent should choose.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Until now, we have represented a world, reconstructed relationships to a</a:t>
            </a:r>
          </a:p>
          <a:p>
            <a:r>
              <a:rPr dirty="0"/>
              <a:t>physical room, and aligned content with a moving observer. Today the world</a:t>
            </a:r>
          </a:p>
          <a:p>
            <a:r>
              <a:rPr dirty="0"/>
              <a:t>becomes an experiment.</a:t>
            </a:r>
          </a:p>
          <a:p>
            <a:endParaRPr dirty="0"/>
          </a:p>
          <a:p>
            <a:r>
              <a:rPr dirty="0"/>
              <a:t>Look at the room in the </a:t>
            </a:r>
            <a:r>
              <a:rPr dirty="0" err="1"/>
              <a:t>centre</a:t>
            </a:r>
            <a:r>
              <a:rPr dirty="0"/>
              <a:t>. If this were only a rendered scene, the agent's</a:t>
            </a:r>
          </a:p>
          <a:p>
            <a:r>
              <a:rPr dirty="0"/>
              <a:t>arrow would be an animation. For reinforcement learning, that action must enter</a:t>
            </a:r>
          </a:p>
          <a:p>
            <a:r>
              <a:rPr dirty="0"/>
              <a:t>an environment whose state changes, whose consequences are measured, and whose</a:t>
            </a:r>
          </a:p>
          <a:p>
            <a:r>
              <a:rPr dirty="0"/>
              <a:t>future choices depend on what happened.</a:t>
            </a:r>
          </a:p>
          <a:p>
            <a:endParaRPr dirty="0"/>
          </a:p>
          <a:p>
            <a:r>
              <a:rPr dirty="0"/>
              <a:t>The four words around the room are the contract for the lesson. The</a:t>
            </a:r>
          </a:p>
          <a:p>
            <a:r>
              <a:rPr dirty="0"/>
              <a:t>environment defines what actions do. Reward exposes a numerical learning</a:t>
            </a:r>
          </a:p>
          <a:p>
            <a:r>
              <a:rPr dirty="0"/>
              <a:t>signal. The update changes an estimate or policy from experience. Evaluation</a:t>
            </a:r>
          </a:p>
          <a:p>
            <a:r>
              <a:rPr dirty="0"/>
              <a:t>asks whether the resulting </a:t>
            </a:r>
            <a:r>
              <a:rPr dirty="0" err="1"/>
              <a:t>behaviour</a:t>
            </a:r>
            <a:r>
              <a:rPr dirty="0"/>
              <a:t> really works beyond one convenient run.</a:t>
            </a:r>
          </a:p>
          <a:p>
            <a:endParaRPr dirty="0"/>
          </a:p>
          <a:p>
            <a:r>
              <a:rPr dirty="0"/>
              <a:t>Our goal is not to survey every modern RL algorithm. It is to make this</a:t>
            </a:r>
          </a:p>
          <a:p>
            <a:r>
              <a:rPr dirty="0"/>
              <a:t>contract precise enough that we can implement, test, and criticize a small</a:t>
            </a:r>
          </a:p>
          <a:p>
            <a:r>
              <a:rPr dirty="0"/>
              <a:t>policy in Lesson 07—and later give RL an identifiable role in the final lab.</a:t>
            </a:r>
          </a:p>
          <a:p>
            <a:endParaRPr dirty="0"/>
          </a:p>
          <a:p>
            <a:r>
              <a:rPr dirty="0"/>
              <a:t>[Transition.] We will begin with the task, not the equation: where should an</a:t>
            </a:r>
          </a:p>
          <a:p>
            <a:r>
              <a:rPr dirty="0"/>
              <a:t>observer move inside our instrumented room?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Which path should the observer choose?</a:t>
            </a:r>
          </a:p>
          <a:p>
            <a:endParaRPr lang="en-US" dirty="0"/>
          </a:p>
          <a:p>
            <a:r>
              <a:rPr lang="en-US" dirty="0"/>
              <a:t>The rendered room answers none of the questions learning needs — observation, actions, collisions, termination, reward.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[Ask] Give students 20 seconds to inspect the three paths.</a:t>
            </a:r>
          </a:p>
          <a:p>
            <a:r>
              <a:rPr dirty="0"/>
              <a:t>- Collect nouns first: agent, target, obstacle, action, cost, success.</a:t>
            </a:r>
          </a:p>
          <a:p>
            <a:r>
              <a:rPr dirty="0"/>
              <a:t>- Then ask what changes over time and what the agent can observe.</a:t>
            </a:r>
          </a:p>
          <a:p>
            <a:r>
              <a:rPr dirty="0"/>
              <a:t>- Qualify the healthcare interpretation as pedagogical.</a:t>
            </a:r>
          </a:p>
          <a:p>
            <a:r>
              <a:rPr dirty="0"/>
              <a:t>- [Transition] Compare sources of feedback.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An observer begins near the doorway. We want it to reach a useful</a:t>
            </a:r>
          </a:p>
          <a:p>
            <a:r>
              <a:rPr dirty="0"/>
              <a:t>viewpoint near the handrail. Which path should it choose?</a:t>
            </a:r>
          </a:p>
          <a:p>
            <a:endParaRPr dirty="0"/>
          </a:p>
          <a:p>
            <a:r>
              <a:rPr dirty="0"/>
              <a:t>The short answer could be “the shortest collision-free path,” but that already</a:t>
            </a:r>
          </a:p>
          <a:p>
            <a:r>
              <a:rPr dirty="0"/>
              <a:t>assumes a known map, deterministic motion, a fixed target, and a planning</a:t>
            </a:r>
          </a:p>
          <a:p>
            <a:r>
              <a:rPr dirty="0"/>
              <a:t>objective. If the observer learns from interaction, we need to say much more.</a:t>
            </a:r>
          </a:p>
          <a:p>
            <a:endParaRPr dirty="0"/>
          </a:p>
          <a:p>
            <a:r>
              <a:rPr dirty="0"/>
              <a:t>Who is the agent? What does it receive as an observation? Are actions moves on</a:t>
            </a:r>
          </a:p>
          <a:p>
            <a:r>
              <a:rPr dirty="0"/>
              <a:t>a grid, velocities, or camera commands? What happens when an action points</a:t>
            </a:r>
          </a:p>
          <a:p>
            <a:r>
              <a:rPr dirty="0"/>
              <a:t>through an obstacle? Is the handrail cell a terminal success? Does the episode</a:t>
            </a:r>
          </a:p>
          <a:p>
            <a:r>
              <a:rPr dirty="0"/>
              <a:t>end after forty steps? Is motion deterministic? And what numeric signal is</a:t>
            </a:r>
          </a:p>
          <a:p>
            <a:r>
              <a:rPr dirty="0"/>
              <a:t>returned after each transition?</a:t>
            </a:r>
          </a:p>
          <a:p>
            <a:endParaRPr dirty="0"/>
          </a:p>
          <a:p>
            <a:r>
              <a:rPr dirty="0"/>
              <a:t>Notice that the rendered room does not answer those questions. We must define</a:t>
            </a:r>
          </a:p>
          <a:p>
            <a:r>
              <a:rPr dirty="0"/>
              <a:t>an experimental interface around it. Also, “valid viewpoint” is a proxy in</a:t>
            </a:r>
          </a:p>
          <a:p>
            <a:r>
              <a:rPr dirty="0"/>
              <a:t>this classroom model. It does not establish real sensing quality, clinical</a:t>
            </a:r>
          </a:p>
          <a:p>
            <a:r>
              <a:rPr dirty="0"/>
              <a:t>utility, or patient safety.</a:t>
            </a:r>
          </a:p>
          <a:p>
            <a:endParaRPr dirty="0"/>
          </a:p>
          <a:p>
            <a:r>
              <a:rPr dirty="0"/>
              <a:t>[Ask.] Name one variable that could change the correct action even when the</a:t>
            </a:r>
          </a:p>
          <a:p>
            <a:r>
              <a:rPr dirty="0"/>
              <a:t>agent is in the same grid cell. Possible answers include a moving person,</a:t>
            </a:r>
          </a:p>
          <a:p>
            <a:r>
              <a:rPr dirty="0"/>
              <a:t>battery state, current heading, remaining time, or an occluded target.</a:t>
            </a:r>
          </a:p>
          <a:p>
            <a:endParaRPr dirty="0"/>
          </a:p>
          <a:p>
            <a:r>
              <a:rPr dirty="0"/>
              <a:t>[Transition.] Before formalizing the room, let us separate RL from other ways</a:t>
            </a:r>
          </a:p>
          <a:p>
            <a:r>
              <a:rPr dirty="0"/>
              <a:t>we could produce the route.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Where does the feedback come from?</a:t>
            </a:r>
          </a:p>
          <a:p>
            <a:endParaRPr lang="en-US" dirty="0"/>
          </a:p>
          <a:p>
            <a:r>
              <a:rPr lang="en-US" dirty="0"/>
              <a:t>Supervised, imitation, planning, and RL differ in their evidence source, and a simple heuristic may make learning unnecessary.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down the feedback column, not across all details.</a:t>
            </a:r>
          </a:p>
          <a:p>
            <a:r>
              <a:rPr dirty="0"/>
              <a:t>- Avoid presenting the categories as mutually exclusive systems.</a:t>
            </a:r>
          </a:p>
          <a:p>
            <a:r>
              <a:rPr dirty="0"/>
              <a:t>- Use the same “move east” decision in each paradigm.</a:t>
            </a:r>
          </a:p>
          <a:p>
            <a:r>
              <a:rPr dirty="0"/>
              <a:t>- Name fixed control and search verbally as alternatives to learning.</a:t>
            </a:r>
          </a:p>
          <a:p>
            <a:r>
              <a:rPr dirty="0"/>
              <a:t>- [Transition] Keep only the RL strip and close the loop.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These paradigms can all produce an action, but they obtain evidence in</a:t>
            </a:r>
          </a:p>
          <a:p>
            <a:r>
              <a:rPr dirty="0"/>
              <a:t>different ways.</a:t>
            </a:r>
          </a:p>
          <a:p>
            <a:endParaRPr dirty="0"/>
          </a:p>
          <a:p>
            <a:r>
              <a:rPr dirty="0"/>
              <a:t>In supervised learning, the training set supplies a target output. If the</a:t>
            </a:r>
          </a:p>
          <a:p>
            <a:r>
              <a:rPr dirty="0"/>
              <a:t>input describes this room state, the label might say “east.” In imitation</a:t>
            </a:r>
          </a:p>
          <a:p>
            <a:r>
              <a:rPr dirty="0"/>
              <a:t>learning, an expert or demonstrator supplies actions or trajectories. In</a:t>
            </a:r>
          </a:p>
          <a:p>
            <a:r>
              <a:rPr dirty="0"/>
              <a:t>planning, we use an explicit model to evaluate candidate futures according to</a:t>
            </a:r>
          </a:p>
          <a:p>
            <a:r>
              <a:rPr dirty="0"/>
              <a:t>an objective. In reinforcement learning, the agent acts, observes a sampled</a:t>
            </a:r>
          </a:p>
          <a:p>
            <a:r>
              <a:rPr dirty="0"/>
              <a:t>transition and reward, and uses that consequence to improve later decisions.</a:t>
            </a:r>
          </a:p>
          <a:p>
            <a:endParaRPr dirty="0"/>
          </a:p>
          <a:p>
            <a:r>
              <a:rPr dirty="0"/>
              <a:t>The boundaries can be combined. RL can begin from demonstrations. A learned</a:t>
            </a:r>
          </a:p>
          <a:p>
            <a:r>
              <a:rPr dirty="0"/>
              <a:t>model can support planning. A learned policy can sit inside a conventional</a:t>
            </a:r>
          </a:p>
          <a:p>
            <a:r>
              <a:rPr dirty="0"/>
              <a:t>controller. So the useful diagnostic question is not “which fashionable label</a:t>
            </a:r>
          </a:p>
          <a:p>
            <a:r>
              <a:rPr dirty="0"/>
              <a:t>does this system have?” It is: where does evidence for improving the decision</a:t>
            </a:r>
          </a:p>
          <a:p>
            <a:r>
              <a:rPr dirty="0"/>
              <a:t>rule come from?</a:t>
            </a:r>
          </a:p>
          <a:p>
            <a:endParaRPr dirty="0"/>
          </a:p>
          <a:p>
            <a:r>
              <a:rPr dirty="0"/>
              <a:t>We should also ask whether learning is needed. If a shortest-path algorithm</a:t>
            </a:r>
          </a:p>
          <a:p>
            <a:r>
              <a:rPr dirty="0"/>
              <a:t>with a known map solves the task reliably, a learned policy has to justify its</a:t>
            </a:r>
          </a:p>
          <a:p>
            <a:r>
              <a:rPr dirty="0"/>
              <a:t>extra complexity. This is why the heuristic will return later as an evaluation</a:t>
            </a:r>
          </a:p>
          <a:p>
            <a:r>
              <a:rPr dirty="0"/>
              <a:t>baseline, not as an enemy of RL.</a:t>
            </a:r>
          </a:p>
          <a:p>
            <a:endParaRPr dirty="0"/>
          </a:p>
          <a:p>
            <a:r>
              <a:rPr dirty="0"/>
              <a:t>For the rest of the lesson, we follow the bottom strip: sampled transitions and</a:t>
            </a:r>
          </a:p>
          <a:p>
            <a:r>
              <a:rPr dirty="0"/>
              <a:t>reward from an environment.</a:t>
            </a:r>
          </a:p>
          <a:p>
            <a:endParaRPr dirty="0"/>
          </a:p>
          <a:p>
            <a:r>
              <a:rPr dirty="0"/>
              <a:t>[Transition.] That interaction has a stable shape, regardless of whether the</a:t>
            </a:r>
          </a:p>
          <a:p>
            <a:r>
              <a:rPr dirty="0"/>
              <a:t>policy is a table or a large 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agent–environment loop</a:t>
            </a:r>
          </a:p>
          <a:p>
            <a:endParaRPr lang="en-US" dirty="0"/>
          </a:p>
          <a:p>
            <a:r>
              <a:rPr lang="en-US" dirty="0"/>
              <a:t>Observation → action → transition → next observation, reward, and status: an interface that survives swapping a table for a network.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Read clockwise from observation.</a:t>
            </a:r>
          </a:p>
          <a:p>
            <a:r>
              <a:rPr dirty="0"/>
              <a:t>- Point out that reward follows the action.</a:t>
            </a:r>
          </a:p>
          <a:p>
            <a:r>
              <a:rPr dirty="0"/>
              <a:t>- Keep policy and environment responsibilities visually separate.</a:t>
            </a:r>
          </a:p>
          <a:p>
            <a:r>
              <a:rPr dirty="0"/>
              <a:t>- Name status now; define termination and truncation later.</a:t>
            </a:r>
          </a:p>
          <a:p>
            <a:r>
              <a:rPr dirty="0"/>
              <a:t>- [Transition] Explain why simulation makes the loop experimentally useful.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Read the loop clockwise. At time t, the policy receives an observation and</a:t>
            </a:r>
          </a:p>
          <a:p>
            <a:r>
              <a:rPr dirty="0"/>
              <a:t>selects an action. The environment applies its transition dynamics. It returns</a:t>
            </a:r>
          </a:p>
          <a:p>
            <a:r>
              <a:rPr dirty="0"/>
              <a:t>the next observation, a reward associated with the transition, and status</a:t>
            </a:r>
          </a:p>
          <a:p>
            <a:r>
              <a:rPr dirty="0"/>
              <a:t>information about whether the sampled episode continues.</a:t>
            </a:r>
          </a:p>
          <a:p>
            <a:endParaRPr dirty="0"/>
          </a:p>
          <a:p>
            <a:r>
              <a:rPr dirty="0"/>
              <a:t>The environment may retain information that the policy does not see. That is</a:t>
            </a:r>
          </a:p>
          <a:p>
            <a:r>
              <a:rPr dirty="0"/>
              <a:t>why the room boundary encloses hidden state, while the arrow carries an</a:t>
            </a:r>
          </a:p>
          <a:p>
            <a:r>
              <a:rPr dirty="0"/>
              <a:t>observation. We will make this distinction explicit shortly.</a:t>
            </a:r>
          </a:p>
          <a:p>
            <a:endParaRPr dirty="0"/>
          </a:p>
          <a:p>
            <a:r>
              <a:rPr dirty="0"/>
              <a:t>Reward also sits on the return arrow. It is not normally a label saying which</a:t>
            </a:r>
          </a:p>
          <a:p>
            <a:r>
              <a:rPr dirty="0"/>
              <a:t>action was correct. It evaluates a sampled consequence. The action changes not</a:t>
            </a:r>
          </a:p>
          <a:p>
            <a:r>
              <a:rPr dirty="0"/>
              <a:t>only the immediate location, but also which states, observations, rewards, and</a:t>
            </a:r>
          </a:p>
          <a:p>
            <a:r>
              <a:rPr dirty="0"/>
              <a:t>choices the agent can encounter later.</a:t>
            </a:r>
          </a:p>
          <a:p>
            <a:endParaRPr dirty="0"/>
          </a:p>
          <a:p>
            <a:r>
              <a:rPr dirty="0"/>
              <a:t>This loop is the stable interface. We can replace the table with a neural</a:t>
            </a:r>
          </a:p>
          <a:p>
            <a:r>
              <a:rPr dirty="0"/>
              <a:t>network later, or connect the policy to another application, while preserving</a:t>
            </a:r>
          </a:p>
          <a:p>
            <a:r>
              <a:rPr dirty="0"/>
              <a:t>the meaning of observation, action, transition, reward, and status.</a:t>
            </a:r>
          </a:p>
          <a:p>
            <a:endParaRPr dirty="0"/>
          </a:p>
          <a:p>
            <a:r>
              <a:rPr dirty="0"/>
              <a:t>[Transition.] Virtual worlds are useful because they let us run this loop</a:t>
            </a:r>
          </a:p>
          <a:p>
            <a:r>
              <a:rPr dirty="0"/>
              <a:t>under controlled interventions—if the virtual experiment represents the task</a:t>
            </a:r>
          </a:p>
          <a:p>
            <a:r>
              <a:rPr dirty="0"/>
              <a:t>we actually care about.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Simulation as an instrument</a:t>
            </a:r>
          </a:p>
          <a:p>
            <a:endParaRPr lang="en-US" dirty="0"/>
          </a:p>
          <a:p>
            <a:r>
              <a:rPr lang="en-US" dirty="0"/>
              <a:t>Resets, speed, and exact logging are powerful, but they also scale mistakes, so assumptions must be declared and tested.</a:t>
            </a:r>
          </a:p>
          <a:p>
            <a:endParaRPr lang="en-US" u="sng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Read the five capabilities clockwise.</a:t>
            </a:r>
          </a:p>
          <a:p>
            <a:r>
              <a:rPr dirty="0"/>
              <a:t>- Connect “instrument” to access to hidden state and exact events.</a:t>
            </a:r>
          </a:p>
          <a:p>
            <a:r>
              <a:rPr dirty="0"/>
              <a:t>- Make the simulation-validity caveat explicit.</a:t>
            </a:r>
          </a:p>
          <a:p>
            <a:r>
              <a:rPr dirty="0"/>
              <a:t>- Avoid introducing sim-to-real in depth; defer it to Lesson 11.</a:t>
            </a:r>
          </a:p>
          <a:p>
            <a:r>
              <a:rPr dirty="0"/>
              <a:t>- [Transition] Instantiate the instrument as </a:t>
            </a:r>
            <a:r>
              <a:rPr dirty="0" err="1"/>
              <a:t>GridRoom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virtual world can reset the room after every episode. It can run faster than</a:t>
            </a:r>
          </a:p>
          <a:p>
            <a:r>
              <a:rPr dirty="0"/>
              <a:t>real time, duplicate thousands of controlled trials, vary starts and</a:t>
            </a:r>
          </a:p>
          <a:p>
            <a:r>
              <a:rPr dirty="0"/>
              <a:t>obstacles, and record exact internal state and reward components. Those are</a:t>
            </a:r>
          </a:p>
          <a:p>
            <a:r>
              <a:rPr dirty="0"/>
              <a:t>powerful experimental capabilities.</a:t>
            </a:r>
          </a:p>
          <a:p>
            <a:endParaRPr dirty="0"/>
          </a:p>
          <a:p>
            <a:r>
              <a:rPr dirty="0"/>
              <a:t>They also make mistakes scalable. If collision dynamics are unrealistic, if</a:t>
            </a:r>
          </a:p>
          <a:p>
            <a:r>
              <a:rPr dirty="0"/>
              <a:t>the observation reveals information the real system would not have, or if the</a:t>
            </a:r>
          </a:p>
          <a:p>
            <a:r>
              <a:rPr dirty="0"/>
              <a:t>reward omits an important consequence, the learner can become very effective</a:t>
            </a:r>
          </a:p>
          <a:p>
            <a:r>
              <a:rPr dirty="0"/>
              <a:t>inside the wrong experiment.</a:t>
            </a:r>
          </a:p>
          <a:p>
            <a:endParaRPr dirty="0"/>
          </a:p>
          <a:p>
            <a:r>
              <a:rPr dirty="0"/>
              <a:t>So we should treat the virtual world as an instrument. An instrument requires</a:t>
            </a:r>
          </a:p>
          <a:p>
            <a:r>
              <a:rPr dirty="0"/>
              <a:t>a declared measurement model, operating conditions, and limits. We will not</a:t>
            </a:r>
          </a:p>
          <a:p>
            <a:r>
              <a:rPr dirty="0"/>
              <a:t>solve sim-to-real today—that belongs primarily to Lesson 11—but we will adopt</a:t>
            </a:r>
          </a:p>
          <a:p>
            <a:r>
              <a:rPr dirty="0"/>
              <a:t>the habit of recording assumptions and testing held-out conditions.</a:t>
            </a:r>
          </a:p>
          <a:p>
            <a:endParaRPr dirty="0"/>
          </a:p>
          <a:p>
            <a:r>
              <a:rPr dirty="0"/>
              <a:t>The instrument is especially useful here because every estimate can be</a:t>
            </a:r>
          </a:p>
          <a:p>
            <a:r>
              <a:rPr dirty="0"/>
              <a:t>inspected. We can render the path, examine the Q-table, repeat with a fixed</a:t>
            </a:r>
          </a:p>
          <a:p>
            <a:r>
              <a:rPr dirty="0"/>
              <a:t>seed, and then change one assumption deliberately.</a:t>
            </a:r>
          </a:p>
          <a:p>
            <a:endParaRPr dirty="0"/>
          </a:p>
          <a:p>
            <a:r>
              <a:rPr dirty="0"/>
              <a:t>[Transition.] Let us now define the smallest room that preserves those</a:t>
            </a:r>
          </a:p>
          <a:p>
            <a:r>
              <a:rPr dirty="0"/>
              <a:t>contracts without hiding them behind an engine or RL framework.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</a:t>
            </a:r>
            <a:r>
              <a:rPr lang="en-US" dirty="0" err="1"/>
              <a:t>GridRoom</a:t>
            </a:r>
            <a:endParaRPr lang="en-US" dirty="0"/>
          </a:p>
          <a:p>
            <a:endParaRPr lang="en-US" dirty="0"/>
          </a:p>
          <a:p>
            <a:r>
              <a:rPr lang="en-US" dirty="0"/>
              <a:t>Four movement requests, self-transition on collision, target termination, and a step budget that is not a task end.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Establish units as abstract cells, not physical </a:t>
            </a:r>
            <a:r>
              <a:rPr dirty="0" err="1"/>
              <a:t>metres</a:t>
            </a:r>
            <a:r>
              <a:rPr dirty="0"/>
              <a:t>.</a:t>
            </a:r>
          </a:p>
          <a:p>
            <a:r>
              <a:rPr dirty="0"/>
              <a:t>- Point to the attempted collision and resulting same-state marker.</a:t>
            </a:r>
          </a:p>
          <a:p>
            <a:r>
              <a:rPr dirty="0"/>
              <a:t>- Separate target termination from the step budget.</a:t>
            </a:r>
          </a:p>
          <a:p>
            <a:r>
              <a:rPr dirty="0"/>
              <a:t>- Mention deterministic first, stochastic extension later.</a:t>
            </a:r>
          </a:p>
          <a:p>
            <a:r>
              <a:rPr dirty="0"/>
              <a:t>- [Transition] Wrap these choices into an MDP.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 err="1"/>
              <a:t>GridRoom</a:t>
            </a:r>
            <a:r>
              <a:rPr dirty="0"/>
              <a:t> is deliberately small. The agent occupies one free cell in a fixed</a:t>
            </a:r>
          </a:p>
          <a:p>
            <a:r>
              <a:rPr dirty="0"/>
              <a:t>layout. It can request north, east, south, or west. A move into a free cell</a:t>
            </a:r>
          </a:p>
          <a:p>
            <a:r>
              <a:rPr dirty="0"/>
              <a:t>changes position. A move through a wall or obstacle leaves the agent in the</a:t>
            </a:r>
          </a:p>
          <a:p>
            <a:r>
              <a:rPr dirty="0"/>
              <a:t>same cell. Reaching the target ends the task.</a:t>
            </a:r>
          </a:p>
          <a:p>
            <a:endParaRPr dirty="0"/>
          </a:p>
          <a:p>
            <a:r>
              <a:rPr dirty="0"/>
              <a:t>For the first model, actions are deterministic. Later we can add a slip</a:t>
            </a:r>
          </a:p>
          <a:p>
            <a:r>
              <a:rPr dirty="0"/>
              <a:t>probability to show that the same action can produce several possible</a:t>
            </a:r>
          </a:p>
          <a:p>
            <a:r>
              <a:rPr dirty="0"/>
              <a:t>successors. The grid cells are abstract teaching units; we are not claiming</a:t>
            </a:r>
          </a:p>
          <a:p>
            <a:r>
              <a:rPr dirty="0"/>
              <a:t>that one cell equals a certified physical distance or that the target fully</a:t>
            </a:r>
          </a:p>
          <a:p>
            <a:r>
              <a:rPr dirty="0"/>
              <a:t>represents viewpoint quality.</a:t>
            </a:r>
          </a:p>
          <a:p>
            <a:endParaRPr dirty="0"/>
          </a:p>
          <a:p>
            <a:r>
              <a:rPr dirty="0"/>
              <a:t>The external step budget stops a classroom run that is taking too long. It is</a:t>
            </a:r>
          </a:p>
          <a:p>
            <a:r>
              <a:rPr dirty="0"/>
              <a:t>not automatically a terminal state in the task. That distinction will affect</a:t>
            </a:r>
          </a:p>
          <a:p>
            <a:r>
              <a:rPr dirty="0"/>
              <a:t>the Q-learning target.</a:t>
            </a:r>
          </a:p>
          <a:p>
            <a:endParaRPr dirty="0"/>
          </a:p>
          <a:p>
            <a:r>
              <a:rPr dirty="0"/>
              <a:t>This environment is small enough that a table can hold every state–action</a:t>
            </a:r>
          </a:p>
          <a:p>
            <a:r>
              <a:rPr dirty="0"/>
              <a:t>estimate, yet rich enough to expose collision semantics, delayed reward,</a:t>
            </a:r>
          </a:p>
          <a:p>
            <a:r>
              <a:rPr dirty="0"/>
              <a:t>exploration, reward shortcuts, and evaluation mistakes.</a:t>
            </a:r>
          </a:p>
          <a:p>
            <a:endParaRPr dirty="0"/>
          </a:p>
          <a:p>
            <a:r>
              <a:rPr dirty="0"/>
              <a:t>[Transition.] An MDP gives names and mathematical meaning to each of these</a:t>
            </a:r>
          </a:p>
          <a:p>
            <a:r>
              <a:rPr dirty="0"/>
              <a:t>choices.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MDP</a:t>
            </a:r>
          </a:p>
          <a:p>
            <a:endParaRPr lang="en-US" dirty="0"/>
          </a:p>
          <a:p>
            <a:r>
              <a:rPr lang="en-US" dirty="0"/>
              <a:t>S, A, P, R, and γ bound to </a:t>
            </a:r>
            <a:r>
              <a:rPr lang="en-US" dirty="0" err="1"/>
              <a:t>GridRoom</a:t>
            </a:r>
            <a:r>
              <a:rPr lang="en-US" dirty="0"/>
              <a:t>, plus reset and boundary rules — dynamics and reward, not rendering code.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Pronounce each symbol and bind it immediately to </a:t>
            </a:r>
            <a:r>
              <a:rPr dirty="0" err="1"/>
              <a:t>GridRoom</a:t>
            </a:r>
            <a:r>
              <a:rPr dirty="0"/>
              <a:t>.</a:t>
            </a:r>
          </a:p>
          <a:p>
            <a:r>
              <a:rPr dirty="0"/>
              <a:t>- State that practical episodic specifications also require reset and boundary</a:t>
            </a:r>
          </a:p>
          <a:p>
            <a:r>
              <a:rPr dirty="0"/>
              <a:t>  rules.</a:t>
            </a:r>
          </a:p>
          <a:p>
            <a:r>
              <a:rPr dirty="0"/>
              <a:t>- Avoid treating P as code for the renderer.</a:t>
            </a:r>
          </a:p>
          <a:p>
            <a:r>
              <a:rPr dirty="0"/>
              <a:t>- Emphasize distribution, even when deterministic.</a:t>
            </a:r>
          </a:p>
          <a:p>
            <a:r>
              <a:rPr dirty="0"/>
              <a:t>- [Transition] Split state from observation.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We write a finite Markov decision process as S, A, P, R, and gamma.</a:t>
            </a:r>
          </a:p>
          <a:p>
            <a:endParaRPr dirty="0"/>
          </a:p>
          <a:p>
            <a:r>
              <a:rPr dirty="0"/>
              <a:t>S is the set of environment states. In the simplest room, it is the set of</a:t>
            </a:r>
          </a:p>
          <a:p>
            <a:r>
              <a:rPr dirty="0"/>
              <a:t>free grid cells. A is the set of actions: four movement requests. P gives the</a:t>
            </a:r>
          </a:p>
          <a:p>
            <a:r>
              <a:rPr dirty="0"/>
              <a:t>distribution of the next state, conditioned on the current state and action.</a:t>
            </a:r>
          </a:p>
          <a:p>
            <a:r>
              <a:rPr dirty="0"/>
              <a:t>Even deterministic motion can be written as a distribution that assigns</a:t>
            </a:r>
          </a:p>
          <a:p>
            <a:r>
              <a:rPr dirty="0"/>
              <a:t>probability one to one successor. R describes the reward associated with a</a:t>
            </a:r>
          </a:p>
          <a:p>
            <a:r>
              <a:rPr dirty="0"/>
              <a:t>transition. Gamma determines how delayed rewards contribute to the return.</a:t>
            </a:r>
          </a:p>
          <a:p>
            <a:endParaRPr dirty="0"/>
          </a:p>
          <a:p>
            <a:r>
              <a:rPr dirty="0"/>
              <a:t>For an episodic implementation, the lower strip matters as well. We need an</a:t>
            </a:r>
          </a:p>
          <a:p>
            <a:r>
              <a:rPr dirty="0"/>
              <a:t>initial-state distribution, success and failure rules, and a decision about</a:t>
            </a:r>
          </a:p>
          <a:p>
            <a:r>
              <a:rPr dirty="0"/>
              <a:t>which external conditions merely truncate a sample.</a:t>
            </a:r>
          </a:p>
          <a:p>
            <a:endParaRPr dirty="0"/>
          </a:p>
          <a:p>
            <a:r>
              <a:rPr dirty="0"/>
              <a:t>An MDP is not identical to the rendering code. The room image helps us</a:t>
            </a:r>
          </a:p>
          <a:p>
            <a:r>
              <a:rPr dirty="0"/>
              <a:t>interpret state, but P and R define the experimental dynamics and learning</a:t>
            </a:r>
          </a:p>
          <a:p>
            <a:r>
              <a:rPr dirty="0"/>
              <a:t>signal. Two tasks can use the same geometry and have different states,</a:t>
            </a:r>
          </a:p>
          <a:p>
            <a:r>
              <a:rPr dirty="0"/>
              <a:t>actions, rewards, or boundaries.</a:t>
            </a:r>
          </a:p>
          <a:p>
            <a:endParaRPr dirty="0"/>
          </a:p>
          <a:p>
            <a:r>
              <a:rPr dirty="0"/>
              <a:t>[Ask.] If the objective changed from reaching the handrail to maximizing</a:t>
            </a:r>
          </a:p>
          <a:p>
            <a:r>
              <a:rPr dirty="0"/>
              <a:t>camera information, which parts of this ring would change? At least reward;</a:t>
            </a:r>
          </a:p>
          <a:p>
            <a:r>
              <a:rPr dirty="0"/>
              <a:t>probably state, observation, and termination as well.</a:t>
            </a:r>
          </a:p>
          <a:p>
            <a:endParaRPr dirty="0"/>
          </a:p>
          <a:p>
            <a:r>
              <a:rPr dirty="0"/>
              <a:t>[Transition.] The policy may not receive all the information that the</a:t>
            </a:r>
          </a:p>
          <a:p>
            <a:r>
              <a:rPr dirty="0"/>
              <a:t>environment uses to produce those transitions.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State vs. observation</a:t>
            </a:r>
          </a:p>
          <a:p>
            <a:endParaRPr lang="en-US" dirty="0"/>
          </a:p>
          <a:p>
            <a:r>
              <a:rPr lang="en-US" dirty="0"/>
              <a:t>Two identical local windows at different positions prove a memoryless policy can't tell them apart.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left-to-right: environment knows, policy receives.</a:t>
            </a:r>
          </a:p>
          <a:p>
            <a:r>
              <a:rPr dirty="0"/>
              <a:t>- Use the two aliased local windows as the central proof object.</a:t>
            </a:r>
          </a:p>
          <a:p>
            <a:r>
              <a:rPr dirty="0"/>
              <a:t>- State that “state” is task-relative.</a:t>
            </a:r>
          </a:p>
          <a:p>
            <a:r>
              <a:rPr dirty="0"/>
              <a:t>- Do not develop POMDP algorithms.</a:t>
            </a:r>
          </a:p>
          <a:p>
            <a:r>
              <a:rPr dirty="0"/>
              <a:t>- [Transition] Ask whether the chosen state is Markov.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environment's state and the agent's observation answer different</a:t>
            </a:r>
          </a:p>
          <a:p>
            <a:r>
              <a:rPr dirty="0"/>
              <a:t>questions.</a:t>
            </a:r>
          </a:p>
          <a:p>
            <a:endParaRPr dirty="0"/>
          </a:p>
          <a:p>
            <a:r>
              <a:rPr dirty="0"/>
              <a:t>State is the information used by our environment model to determine the</a:t>
            </a:r>
          </a:p>
          <a:p>
            <a:r>
              <a:rPr dirty="0"/>
              <a:t>distribution of the next outcome. Observation is what the policy receives. In</a:t>
            </a:r>
          </a:p>
          <a:p>
            <a:r>
              <a:rPr dirty="0"/>
              <a:t>the fully observable baseline, we can let the observation be the state index.</a:t>
            </a:r>
          </a:p>
          <a:p>
            <a:r>
              <a:rPr dirty="0"/>
              <a:t>That convenience should not become a definition.</a:t>
            </a:r>
          </a:p>
          <a:p>
            <a:endParaRPr dirty="0"/>
          </a:p>
          <a:p>
            <a:r>
              <a:rPr dirty="0"/>
              <a:t>Look at the two local windows on the right. They contain the same nearby walls,</a:t>
            </a:r>
          </a:p>
          <a:p>
            <a:r>
              <a:rPr dirty="0"/>
              <a:t>so the observation is identical. But the positions in the full room differ,</a:t>
            </a:r>
          </a:p>
          <a:p>
            <a:r>
              <a:rPr dirty="0"/>
              <a:t>and the useful direction to the target differs. A memoryless policy indexed</a:t>
            </a:r>
          </a:p>
          <a:p>
            <a:r>
              <a:rPr dirty="0"/>
              <a:t>only by that local observation must choose the same action in both situations.</a:t>
            </a:r>
          </a:p>
          <a:p>
            <a:endParaRPr dirty="0"/>
          </a:p>
          <a:p>
            <a:r>
              <a:rPr dirty="0"/>
              <a:t>Memory can sometimes distinguish how the agent arrived, and a belief can</a:t>
            </a:r>
          </a:p>
          <a:p>
            <a:r>
              <a:rPr dirty="0"/>
              <a:t>represent uncertainty over possible states. But memory cannot create a sensor</a:t>
            </a:r>
          </a:p>
          <a:p>
            <a:r>
              <a:rPr dirty="0"/>
              <a:t>measurement that was never available. We will not solve the complete partially</a:t>
            </a:r>
          </a:p>
          <a:p>
            <a:r>
              <a:rPr dirty="0"/>
              <a:t>observable problem today. The important habit is to name policy input as an</a:t>
            </a:r>
          </a:p>
          <a:p>
            <a:r>
              <a:rPr dirty="0"/>
              <a:t>observation unless we have justified that it is an adequate state.</a:t>
            </a:r>
          </a:p>
          <a:p>
            <a:endParaRPr dirty="0"/>
          </a:p>
          <a:p>
            <a:r>
              <a:rPr dirty="0"/>
              <a:t>[Transition.] We now need a test for that justification: does the current</a:t>
            </a:r>
          </a:p>
          <a:p>
            <a:r>
              <a:rPr dirty="0"/>
              <a:t>state make older history unnecessary for predicting the next outcome?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Markov property</a:t>
            </a:r>
          </a:p>
          <a:p>
            <a:endParaRPr lang="en-US" dirty="0"/>
          </a:p>
          <a:p>
            <a:r>
              <a:rPr lang="en-US" dirty="0"/>
              <a:t>Whether current state makes history unnecessary is a claim about your representation, not about the world.</a:t>
            </a:r>
          </a:p>
          <a:p>
            <a:endParaRPr lang="en-US" dirty="0"/>
          </a:p>
          <a:p>
            <a:r>
              <a:rPr lang="en-US" dirty="0"/>
              <a:t>s</a:t>
            </a:r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Explain the property verbally before showing probability notation.</a:t>
            </a:r>
          </a:p>
          <a:p>
            <a:r>
              <a:rPr dirty="0"/>
              <a:t>- Point to omitted remaining time because it will return with truncation.</a:t>
            </a:r>
          </a:p>
          <a:p>
            <a:r>
              <a:rPr dirty="0"/>
              <a:t>- Avoid saying that the physical world “is Markov.”</a:t>
            </a:r>
          </a:p>
          <a:p>
            <a:r>
              <a:rPr dirty="0"/>
              <a:t>- [Transition] Show one action with several successors.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Markov question is: once I know the current state and action, would older</a:t>
            </a:r>
          </a:p>
          <a:p>
            <a:r>
              <a:rPr dirty="0"/>
              <a:t>history change my prediction of the next state and reward?</a:t>
            </a:r>
          </a:p>
          <a:p>
            <a:endParaRPr dirty="0"/>
          </a:p>
          <a:p>
            <a:r>
              <a:rPr dirty="0"/>
              <a:t>This is a claim about our representation for a task. Suppose position is the</a:t>
            </a:r>
          </a:p>
          <a:p>
            <a:r>
              <a:rPr dirty="0"/>
              <a:t>only state variable, but the agent has momentum. The same cell and movement</a:t>
            </a:r>
          </a:p>
          <a:p>
            <a:r>
              <a:rPr dirty="0"/>
              <a:t>request can produce different successors depending on velocity inherited from</a:t>
            </a:r>
          </a:p>
          <a:p>
            <a:r>
              <a:rPr dirty="0"/>
              <a:t>history. If battery level changes motion, or a person moves through the room,</a:t>
            </a:r>
          </a:p>
          <a:p>
            <a:r>
              <a:rPr dirty="0"/>
              <a:t>position alone is also insufficient. If a finite task horizon affects value,</a:t>
            </a:r>
          </a:p>
          <a:p>
            <a:r>
              <a:rPr dirty="0"/>
              <a:t>remaining time may need to be represented.</a:t>
            </a:r>
          </a:p>
          <a:p>
            <a:endParaRPr dirty="0"/>
          </a:p>
          <a:p>
            <a:r>
              <a:rPr dirty="0"/>
              <a:t>We can respond by expanding state, maintaining memory or a belief, or accepting</a:t>
            </a:r>
          </a:p>
          <a:p>
            <a:r>
              <a:rPr dirty="0"/>
              <a:t>an approximation. What we should not do is assume Markov simply because our</a:t>
            </a:r>
          </a:p>
          <a:p>
            <a:r>
              <a:rPr dirty="0"/>
              <a:t>Python array contains one integer called `state`.</a:t>
            </a:r>
          </a:p>
          <a:p>
            <a:endParaRPr dirty="0"/>
          </a:p>
          <a:p>
            <a:r>
              <a:rPr dirty="0"/>
              <a:t>For deterministic </a:t>
            </a:r>
            <a:r>
              <a:rPr dirty="0" err="1"/>
              <a:t>GridRoom</a:t>
            </a:r>
            <a:r>
              <a:rPr dirty="0"/>
              <a:t>, position plus the fixed layout and task definition</a:t>
            </a:r>
          </a:p>
          <a:p>
            <a:r>
              <a:rPr dirty="0"/>
              <a:t>is adequate. When we add action noise, the process can remain Markov; the next</a:t>
            </a:r>
          </a:p>
          <a:p>
            <a:r>
              <a:rPr dirty="0"/>
              <a:t>outcome becomes a distribution rather than a single successor.</a:t>
            </a:r>
          </a:p>
          <a:p>
            <a:endParaRPr dirty="0"/>
          </a:p>
          <a:p>
            <a:r>
              <a:rPr dirty="0"/>
              <a:t>[Transition.] Let us make that transition distribution 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Stochastic transitions</a:t>
            </a:r>
          </a:p>
          <a:p>
            <a:endParaRPr lang="en-US" dirty="0"/>
          </a:p>
          <a:p>
            <a:r>
              <a:rPr lang="en-US" dirty="0"/>
              <a:t>An action is a request: slip probabilities and collision rules belong to the transition model, not to sensor noise.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Distinguish probability model from sensor noise.</a:t>
            </a:r>
          </a:p>
          <a:p>
            <a:r>
              <a:rPr dirty="0"/>
              <a:t>- Read the intended branch first, then slips, then collision.</a:t>
            </a:r>
          </a:p>
          <a:p>
            <a:r>
              <a:rPr dirty="0"/>
              <a:t>- State that the baseline code can begin deterministic.</a:t>
            </a:r>
          </a:p>
          <a:p>
            <a:r>
              <a:rPr dirty="0"/>
              <a:t>- [Transition] Ask how the learner knows which outcomes are desirable.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action is a request to move east. It is not necessarily a guaranteed</a:t>
            </a:r>
          </a:p>
          <a:p>
            <a:r>
              <a:rPr dirty="0"/>
              <a:t>displacement.</a:t>
            </a:r>
          </a:p>
          <a:p>
            <a:endParaRPr dirty="0"/>
          </a:p>
          <a:p>
            <a:r>
              <a:rPr dirty="0"/>
              <a:t>In this example, the intended successor has probability point eight. A north</a:t>
            </a:r>
          </a:p>
          <a:p>
            <a:r>
              <a:rPr dirty="0"/>
              <a:t>or south slip each has probability point one. If a sampled successor would</a:t>
            </a:r>
          </a:p>
          <a:p>
            <a:r>
              <a:rPr dirty="0"/>
              <a:t>enter an obstacle, the collision rule leaves the agent in the current state.</a:t>
            </a:r>
          </a:p>
          <a:p>
            <a:endParaRPr dirty="0"/>
          </a:p>
          <a:p>
            <a:r>
              <a:rPr dirty="0"/>
              <a:t>This uncertainty belongs to the transition model. It is different from noisy</a:t>
            </a:r>
          </a:p>
          <a:p>
            <a:r>
              <a:rPr dirty="0"/>
              <a:t>observation: the environment may actually move to a different state, even if</a:t>
            </a:r>
          </a:p>
          <a:p>
            <a:r>
              <a:rPr dirty="0"/>
              <a:t>the agent observes the resulting state perfectly.</a:t>
            </a:r>
          </a:p>
          <a:p>
            <a:endParaRPr dirty="0"/>
          </a:p>
          <a:p>
            <a:r>
              <a:rPr dirty="0"/>
              <a:t>We will begin Lesson 07 with deterministic transitions because they make tests</a:t>
            </a:r>
          </a:p>
          <a:p>
            <a:r>
              <a:rPr dirty="0"/>
              <a:t>and debugging easier. Then one bounded extension can add slip. The important</a:t>
            </a:r>
          </a:p>
          <a:p>
            <a:r>
              <a:rPr dirty="0"/>
              <a:t>contract is that the probabilities and collision semantics are explicit and</a:t>
            </a:r>
          </a:p>
          <a:p>
            <a:r>
              <a:rPr dirty="0"/>
              <a:t>testable. Otherwise two implementations can train different policies while</a:t>
            </a:r>
          </a:p>
          <a:p>
            <a:r>
              <a:rPr dirty="0"/>
              <a:t>appearing to use the same room.</a:t>
            </a:r>
          </a:p>
          <a:p>
            <a:endParaRPr dirty="0"/>
          </a:p>
          <a:p>
            <a:r>
              <a:rPr dirty="0"/>
              <a:t>The transition model tells us what can happen. It does not tell the learner</a:t>
            </a:r>
          </a:p>
          <a:p>
            <a:r>
              <a:rPr dirty="0"/>
              <a:t>which consequences satisfy the task.</a:t>
            </a:r>
          </a:p>
          <a:p>
            <a:endParaRPr dirty="0"/>
          </a:p>
          <a:p>
            <a:r>
              <a:rPr dirty="0"/>
              <a:t>[Transition.] That pressure comes from reward—but reward is only the signal we</a:t>
            </a:r>
          </a:p>
          <a:p>
            <a:r>
              <a:rPr dirty="0"/>
              <a:t>write down, not the intention in our head.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Reward vs. intention</a:t>
            </a:r>
          </a:p>
          <a:p>
            <a:endParaRPr lang="en-US" dirty="0"/>
          </a:p>
          <a:p>
            <a:r>
              <a:rPr lang="en-US" dirty="0"/>
              <a:t>The learner sees numbers, not your goal — a visibility reward teaches loitering instead of arriving.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**1 minute**.</a:t>
            </a:r>
          </a:p>
          <a:p>
            <a:r>
              <a:rPr dirty="0"/>
              <a:t>- State the distinction crisply; details return on Slide 33.</a:t>
            </a:r>
          </a:p>
          <a:p>
            <a:r>
              <a:rPr dirty="0"/>
              <a:t>- Use the loitering path as the visual proof.</a:t>
            </a:r>
          </a:p>
          <a:p>
            <a:r>
              <a:rPr dirty="0"/>
              <a:t>- Do not imply that more reward terms always repair the problem.</a:t>
            </a:r>
          </a:p>
          <a:p>
            <a:r>
              <a:rPr dirty="0"/>
              <a:t>- [Transition] Define when an episode ends.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Our intention is a useful viewpoint reached safely and efficiently. The</a:t>
            </a:r>
          </a:p>
          <a:p>
            <a:r>
              <a:rPr dirty="0"/>
              <a:t>learner does not observe that sentence. It receives numbers after transitions.</a:t>
            </a:r>
          </a:p>
          <a:p>
            <a:endParaRPr dirty="0"/>
          </a:p>
          <a:p>
            <a:r>
              <a:rPr dirty="0"/>
              <a:t>If we give positive reward every time the handrail is visible, the agent may</a:t>
            </a:r>
          </a:p>
          <a:p>
            <a:r>
              <a:rPr dirty="0"/>
              <a:t>learn to remain near it and collect the proxy repeatedly instead of completing</a:t>
            </a:r>
          </a:p>
          <a:p>
            <a:r>
              <a:rPr dirty="0"/>
              <a:t>the task. Adding a step cost can encourage shorter paths, but it also changes</a:t>
            </a:r>
          </a:p>
          <a:p>
            <a:r>
              <a:rPr dirty="0"/>
              <a:t>the return scale and may create other tradeoffs.</a:t>
            </a:r>
          </a:p>
          <a:p>
            <a:endParaRPr dirty="0"/>
          </a:p>
          <a:p>
            <a:r>
              <a:rPr dirty="0"/>
              <a:t>Some requirements are better expressed as environment constraints or safety</a:t>
            </a:r>
          </a:p>
          <a:p>
            <a:r>
              <a:rPr dirty="0"/>
              <a:t>checks. Some measures should remain outside reward so they can reveal that the</a:t>
            </a:r>
          </a:p>
          <a:p>
            <a:r>
              <a:rPr dirty="0"/>
              <a:t>policy is gaming the optimized signal.</a:t>
            </a:r>
          </a:p>
          <a:p>
            <a:endParaRPr dirty="0"/>
          </a:p>
          <a:p>
            <a:r>
              <a:rPr dirty="0"/>
              <a:t>The engineering principle is simple: reward is executable task</a:t>
            </a:r>
          </a:p>
          <a:p>
            <a:r>
              <a:rPr dirty="0"/>
              <a:t>specification, and observable </a:t>
            </a:r>
            <a:r>
              <a:rPr dirty="0" err="1"/>
              <a:t>behaviour</a:t>
            </a:r>
            <a:r>
              <a:rPr dirty="0"/>
              <a:t> is the test of what we actually</a:t>
            </a:r>
          </a:p>
          <a:p>
            <a:r>
              <a:rPr dirty="0"/>
              <a:t>specified.</a:t>
            </a:r>
          </a:p>
          <a:p>
            <a:endParaRPr dirty="0"/>
          </a:p>
          <a:p>
            <a:r>
              <a:rPr dirty="0"/>
              <a:t>[Transition.] We must also specify exactly when the task has ended and when an</a:t>
            </a:r>
          </a:p>
          <a:p>
            <a:r>
              <a:rPr dirty="0"/>
              <a:t>experiment has merely been stopped.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Termination vs. truncation</a:t>
            </a:r>
          </a:p>
          <a:p>
            <a:endParaRPr lang="en-US" dirty="0"/>
          </a:p>
          <a:p>
            <a:r>
              <a:rPr lang="en-US" dirty="0"/>
              <a:t>Both reset, but only a true terminal drops the continuation value; a time limit keeps bootstrapping.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**1 minute**.</a:t>
            </a:r>
          </a:p>
          <a:p>
            <a:r>
              <a:rPr dirty="0"/>
              <a:t>- Read the two timelines before the code rule.</a:t>
            </a:r>
          </a:p>
          <a:p>
            <a:r>
              <a:rPr dirty="0"/>
              <a:t>- Say “reset decision” and “bootstrap decision” separately.</a:t>
            </a:r>
          </a:p>
          <a:p>
            <a:r>
              <a:rPr dirty="0"/>
              <a:t>- Mention finite-horizon qualification.</a:t>
            </a:r>
          </a:p>
          <a:p>
            <a:r>
              <a:rPr dirty="0"/>
              <a:t>- [Transition] Let students specify the complete room MDP.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Both timelines stop and both require a reset, but they mean different things.</a:t>
            </a:r>
          </a:p>
          <a:p>
            <a:endParaRPr dirty="0"/>
          </a:p>
          <a:p>
            <a:r>
              <a:rPr dirty="0"/>
              <a:t>The top episode reaches a terminal state defined by the task. There is no task</a:t>
            </a:r>
          </a:p>
          <a:p>
            <a:r>
              <a:rPr dirty="0"/>
              <a:t>continuation after that transition, so its continuation value is zero. The</a:t>
            </a:r>
          </a:p>
          <a:p>
            <a:r>
              <a:rPr dirty="0"/>
              <a:t>bottom episode is stopped by an external classroom limit while the agent</a:t>
            </a:r>
          </a:p>
          <a:p>
            <a:r>
              <a:rPr dirty="0"/>
              <a:t>occupies an ordinary state. The task state can still have future value, so the</a:t>
            </a:r>
          </a:p>
          <a:p>
            <a:r>
              <a:rPr dirty="0"/>
              <a:t>learning target normally keeps the bootstrap term.</a:t>
            </a:r>
          </a:p>
          <a:p>
            <a:endParaRPr dirty="0"/>
          </a:p>
          <a:p>
            <a:r>
              <a:rPr dirty="0"/>
              <a:t>If a fixed horizon is itself part of the task, then remaining time belongs in</a:t>
            </a:r>
          </a:p>
          <a:p>
            <a:r>
              <a:rPr dirty="0"/>
              <a:t>the state and the terminal semantics must be defined accordingly.</a:t>
            </a:r>
          </a:p>
          <a:p>
            <a:endParaRPr dirty="0"/>
          </a:p>
          <a:p>
            <a:r>
              <a:rPr dirty="0"/>
              <a:t>Modern Gymnasium APIs expose `terminated` and `truncated` separately precisely</a:t>
            </a:r>
          </a:p>
          <a:p>
            <a:r>
              <a:rPr dirty="0"/>
              <a:t>because this distinction matters to bootstrapping algorithms. We will preserve</a:t>
            </a:r>
          </a:p>
          <a:p>
            <a:r>
              <a:rPr dirty="0"/>
              <a:t>it in our framework-independent code.</a:t>
            </a:r>
          </a:p>
          <a:p>
            <a:endParaRPr dirty="0"/>
          </a:p>
          <a:p>
            <a:r>
              <a:rPr dirty="0"/>
              <a:t>[Transition.] You now have all the pieces needed to write the room contract in</a:t>
            </a:r>
          </a:p>
          <a:p>
            <a:r>
              <a:rPr dirty="0"/>
              <a:t>one place.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Activity: specify the room MDP</a:t>
            </a:r>
          </a:p>
          <a:p>
            <a:endParaRPr lang="en-US" dirty="0"/>
          </a:p>
          <a:p>
            <a:r>
              <a:rPr lang="en-US" dirty="0"/>
              <a:t>In pairs, fill the six-field contract and name one assumption to test; correctness is relative to the stated task.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[Ask] Pairs work for 90 seconds before the reveal.</a:t>
            </a:r>
          </a:p>
          <a:p>
            <a:r>
              <a:rPr dirty="0"/>
              <a:t>- Require state and observation as separate fields.</a:t>
            </a:r>
          </a:p>
          <a:p>
            <a:r>
              <a:rPr dirty="0"/>
              <a:t>- Sample two different valid formulations.</a:t>
            </a:r>
          </a:p>
          <a:p>
            <a:r>
              <a:rPr dirty="0"/>
              <a:t>- Ask each pair for one hidden assumption, not only component names.</a:t>
            </a:r>
          </a:p>
          <a:p>
            <a:r>
              <a:rPr dirty="0"/>
              <a:t>- Keep the revealed baseline visible for the rest of the lesson.</a:t>
            </a:r>
          </a:p>
          <a:p>
            <a:r>
              <a:rPr dirty="0"/>
              <a:t>- [Transition] Run one episode under the baseline.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Work with the person next to you. You have ninety seconds. Fill the six</a:t>
            </a:r>
          </a:p>
          <a:p>
            <a:r>
              <a:rPr dirty="0"/>
              <a:t>fields for this exact task: reach the marked viewpoint near the handrail.</a:t>
            </a:r>
          </a:p>
          <a:p>
            <a:endParaRPr dirty="0"/>
          </a:p>
          <a:p>
            <a:r>
              <a:rPr dirty="0"/>
              <a:t>[Pause for pair work.]</a:t>
            </a:r>
          </a:p>
          <a:p>
            <a:endParaRPr dirty="0"/>
          </a:p>
          <a:p>
            <a:r>
              <a:rPr dirty="0"/>
              <a:t>Let us compare two answers. Our baseline state is the agent's position in a</a:t>
            </a:r>
          </a:p>
          <a:p>
            <a:r>
              <a:rPr dirty="0"/>
              <a:t>fixed known layout. The observation is the state index, so this version is</a:t>
            </a:r>
          </a:p>
          <a:p>
            <a:r>
              <a:rPr dirty="0"/>
              <a:t>fully observable. The actions are four movement requests. Invalid moves create</a:t>
            </a:r>
          </a:p>
          <a:p>
            <a:r>
              <a:rPr dirty="0"/>
              <a:t>a self-transition. We begin deterministically, then we can introduce a known</a:t>
            </a:r>
          </a:p>
          <a:p>
            <a:r>
              <a:rPr dirty="0"/>
              <a:t>slip probability.</a:t>
            </a:r>
          </a:p>
          <a:p>
            <a:endParaRPr dirty="0"/>
          </a:p>
          <a:p>
            <a:r>
              <a:rPr dirty="0"/>
              <a:t>The baseline reward is positive at target with a small step cost. Target</a:t>
            </a:r>
          </a:p>
          <a:p>
            <a:r>
              <a:rPr dirty="0"/>
              <a:t>arrival terminates. The external step budget truncates. Reset samples a start</a:t>
            </a:r>
          </a:p>
          <a:p>
            <a:r>
              <a:rPr dirty="0"/>
              <a:t>from the training set.</a:t>
            </a:r>
          </a:p>
          <a:p>
            <a:endParaRPr dirty="0"/>
          </a:p>
          <a:p>
            <a:r>
              <a:rPr dirty="0"/>
              <a:t>Now the final field: what assumption would you test? Good candidates include</a:t>
            </a:r>
          </a:p>
          <a:p>
            <a:r>
              <a:rPr dirty="0"/>
              <a:t>whether the layout is actually fixed, whether position is observed correctly,</a:t>
            </a:r>
          </a:p>
          <a:p>
            <a:r>
              <a:rPr dirty="0"/>
              <a:t>whether all target cells are equally useful, and whether the motion model</a:t>
            </a:r>
          </a:p>
          <a:p>
            <a:r>
              <a:rPr dirty="0"/>
              <a:t>matches the intended system.</a:t>
            </a:r>
          </a:p>
          <a:p>
            <a:endParaRPr dirty="0"/>
          </a:p>
          <a:p>
            <a:r>
              <a:rPr dirty="0"/>
              <a:t>There is not one universally correct MDP for the room. There is a correct or</a:t>
            </a:r>
          </a:p>
          <a:p>
            <a:r>
              <a:rPr dirty="0"/>
              <a:t>incorrect contract relative to a stated task. If another pair defines the task</a:t>
            </a:r>
          </a:p>
          <a:p>
            <a:r>
              <a:rPr dirty="0"/>
              <a:t>as maximizing information, it should produce different reward and likely</a:t>
            </a:r>
          </a:p>
          <a:p>
            <a:r>
              <a:rPr dirty="0"/>
              <a:t>different state and termination rules.</a:t>
            </a:r>
          </a:p>
          <a:p>
            <a:endParaRPr dirty="0"/>
          </a:p>
          <a:p>
            <a:r>
              <a:rPr dirty="0"/>
              <a:t>[Transition.] Once the contract is fixed, interaction produces ordered</a:t>
            </a:r>
          </a:p>
          <a:p>
            <a:r>
              <a:rPr dirty="0"/>
              <a:t>samples—trajectories—from which we can define the learning objective.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Trajectories</a:t>
            </a:r>
          </a:p>
          <a:p>
            <a:endParaRPr lang="en-US" dirty="0"/>
          </a:p>
          <a:p>
            <a:r>
              <a:rPr lang="en-US" dirty="0"/>
              <a:t>An ordered record of interaction, where one attractive rollout is a sample, not the policy.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Read the tuple in temporal order.</a:t>
            </a:r>
          </a:p>
          <a:p>
            <a:r>
              <a:rPr dirty="0"/>
              <a:t>- Point out the reward index convention.</a:t>
            </a:r>
          </a:p>
          <a:p>
            <a:r>
              <a:rPr dirty="0"/>
              <a:t>- Contrast the dark sampled path with faint alternatives.</a:t>
            </a:r>
          </a:p>
          <a:p>
            <a:r>
              <a:rPr dirty="0"/>
              <a:t>- [Transition] Collapse future rewards into return.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trajectory is an ordered record of interaction: state zero, action zero,</a:t>
            </a:r>
          </a:p>
          <a:p>
            <a:r>
              <a:rPr dirty="0"/>
              <a:t>reward one, state one, and so on.</a:t>
            </a:r>
          </a:p>
          <a:p>
            <a:endParaRPr dirty="0"/>
          </a:p>
          <a:p>
            <a:r>
              <a:rPr dirty="0"/>
              <a:t>The reward index reminds us that reward one arrives as a consequence of action</a:t>
            </a:r>
          </a:p>
          <a:p>
            <a:r>
              <a:rPr dirty="0"/>
              <a:t>zero and the transition into the next state. Different texts and APIs may name</a:t>
            </a:r>
          </a:p>
          <a:p>
            <a:r>
              <a:rPr dirty="0"/>
              <a:t>the variables differently, so the temporal relationship matters more than</a:t>
            </a:r>
          </a:p>
          <a:p>
            <a:r>
              <a:rPr dirty="0"/>
              <a:t>memorizing one index convention.</a:t>
            </a:r>
          </a:p>
          <a:p>
            <a:endParaRPr dirty="0"/>
          </a:p>
          <a:p>
            <a:r>
              <a:rPr dirty="0"/>
              <a:t>The dark path is one sample. The faint alternatives show what could have</a:t>
            </a:r>
          </a:p>
          <a:p>
            <a:r>
              <a:rPr dirty="0"/>
              <a:t>happened under other action choices or stochastic transitions. We should not</a:t>
            </a:r>
          </a:p>
          <a:p>
            <a:r>
              <a:rPr dirty="0"/>
              <a:t>confuse one attractive rollout with the policy or the environment process as a</a:t>
            </a:r>
          </a:p>
          <a:p>
            <a:r>
              <a:rPr dirty="0"/>
              <a:t>whole.</a:t>
            </a:r>
          </a:p>
          <a:p>
            <a:endParaRPr dirty="0"/>
          </a:p>
          <a:p>
            <a:r>
              <a:rPr dirty="0"/>
              <a:t>A trajectory contains several rewards at different times. To compare a</a:t>
            </a:r>
          </a:p>
          <a:p>
            <a:r>
              <a:rPr dirty="0"/>
              <a:t>decision now, we need a way to aggregate the consequences that follow from</a:t>
            </a:r>
          </a:p>
          <a:p>
            <a:r>
              <a:rPr dirty="0"/>
              <a:t>it.</a:t>
            </a:r>
          </a:p>
          <a:p>
            <a:endParaRPr dirty="0"/>
          </a:p>
          <a:p>
            <a:r>
              <a:rPr dirty="0"/>
              <a:t>[Transition.] That aggregate is the return.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Return</a:t>
            </a:r>
          </a:p>
          <a:p>
            <a:endParaRPr lang="en-US" dirty="0"/>
          </a:p>
          <a:p>
            <a:r>
              <a:rPr lang="en-US" dirty="0"/>
              <a:t>The discounted sum of future rewards — a random variable, already encoding efficiency through step costs.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Pronounce the equation in words before discussing indices.</a:t>
            </a:r>
          </a:p>
          <a:p>
            <a:r>
              <a:rPr dirty="0"/>
              <a:t>- Read left-to-right along the reward timeline.</a:t>
            </a:r>
          </a:p>
          <a:p>
            <a:r>
              <a:rPr dirty="0"/>
              <a:t>- State that return is a random variable under stochastic policy/dynamics.</a:t>
            </a:r>
          </a:p>
          <a:p>
            <a:r>
              <a:rPr dirty="0"/>
              <a:t>- Ask how a long successful route compares with a short one under a step cost.</a:t>
            </a:r>
          </a:p>
          <a:p>
            <a:r>
              <a:rPr dirty="0"/>
              <a:t>- [Transition] Isolate gamma's role.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return from time t is the sum of future rewards, with reward k steps ahead</a:t>
            </a:r>
          </a:p>
          <a:p>
            <a:r>
              <a:rPr dirty="0"/>
              <a:t>weighted by gamma to the power k.</a:t>
            </a:r>
          </a:p>
          <a:p>
            <a:endParaRPr dirty="0"/>
          </a:p>
          <a:p>
            <a:r>
              <a:rPr dirty="0"/>
              <a:t>Read the timeline. The first step cost enters with weight one. The next enters</a:t>
            </a:r>
          </a:p>
          <a:p>
            <a:r>
              <a:rPr dirty="0"/>
              <a:t>with gamma. The target reward arrives later and receives a higher power. If</a:t>
            </a:r>
          </a:p>
          <a:p>
            <a:r>
              <a:rPr dirty="0"/>
              <a:t>gamma is one in this finite episode, all listed rewards keep their original</a:t>
            </a:r>
          </a:p>
          <a:p>
            <a:r>
              <a:rPr dirty="0"/>
              <a:t>weight. If gamma is below one, delayed reward contributes less.</a:t>
            </a:r>
          </a:p>
          <a:p>
            <a:endParaRPr dirty="0"/>
          </a:p>
          <a:p>
            <a:r>
              <a:rPr dirty="0"/>
              <a:t>Because the future trajectory is random under stochastic actions or</a:t>
            </a:r>
          </a:p>
          <a:p>
            <a:r>
              <a:rPr dirty="0"/>
              <a:t>transitions, the return is also a random variable. A policy does not generally</a:t>
            </a:r>
          </a:p>
          <a:p>
            <a:r>
              <a:rPr dirty="0"/>
              <a:t>promise one return; it induces a distribution of possible returns.</a:t>
            </a:r>
          </a:p>
          <a:p>
            <a:endParaRPr dirty="0"/>
          </a:p>
          <a:p>
            <a:r>
              <a:rPr dirty="0"/>
              <a:t>[Ask.] Suppose every movement costs minus point one and success gives ten.</a:t>
            </a:r>
          </a:p>
          <a:p>
            <a:r>
              <a:rPr dirty="0"/>
              <a:t>Which successful route has higher undiscounted return: four steps or twelve?</a:t>
            </a:r>
          </a:p>
          <a:p>
            <a:r>
              <a:rPr dirty="0"/>
              <a:t>The shorter route, because it accumulates fewer costs. Reward design has</a:t>
            </a:r>
          </a:p>
          <a:p>
            <a:r>
              <a:rPr dirty="0"/>
              <a:t>already expressed an efficiency preference.</a:t>
            </a:r>
          </a:p>
          <a:p>
            <a:endParaRPr dirty="0"/>
          </a:p>
          <a:p>
            <a:r>
              <a:rPr dirty="0"/>
              <a:t>Return is the quantity whose expectation will define value. Before that, we</a:t>
            </a:r>
          </a:p>
          <a:p>
            <a:r>
              <a:rPr dirty="0"/>
              <a:t>should separate gamma from the other parameters students often confuse with</a:t>
            </a:r>
          </a:p>
          <a:p>
            <a:r>
              <a:rPr dirty="0"/>
              <a:t>it.</a:t>
            </a:r>
          </a:p>
          <a:p>
            <a:endParaRPr dirty="0"/>
          </a:p>
          <a:p>
            <a:r>
              <a:rPr dirty="0"/>
              <a:t>[Transition.] Gamma changes the effective horizon of the objective; it does</a:t>
            </a:r>
          </a:p>
          <a:p>
            <a:r>
              <a:rPr dirty="0"/>
              <a:t>not control how quickly a table entry is updated.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γ vs. α</a:t>
            </a:r>
          </a:p>
          <a:p>
            <a:endParaRPr lang="en-US" dirty="0"/>
          </a:p>
          <a:p>
            <a:r>
              <a:rPr lang="en-US" dirty="0"/>
              <a:t>Gamma sets the objective's effective horizon; alpha sets how far one estimate moves.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Read the decay curves first.</a:t>
            </a:r>
          </a:p>
          <a:p>
            <a:r>
              <a:rPr dirty="0"/>
              <a:t>- Use “effective horizon,” not a fixed cutoff claim.</a:t>
            </a:r>
          </a:p>
          <a:p>
            <a:r>
              <a:rPr dirty="0"/>
              <a:t>- State the episodic gamma-equals-one possibility.</a:t>
            </a:r>
          </a:p>
          <a:p>
            <a:r>
              <a:rPr dirty="0"/>
              <a:t>- Point to alpha only to prevent confusion; define it fully later.</a:t>
            </a:r>
          </a:p>
          <a:p>
            <a:r>
              <a:rPr dirty="0"/>
              <a:t>- [Transition] Introduce the policy whose future choices values average.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Gamma weights delayed consequences. With point five, a reward ten steps away</a:t>
            </a:r>
          </a:p>
          <a:p>
            <a:r>
              <a:rPr dirty="0"/>
              <a:t>has very little influence. With point nine five, it remains much more</a:t>
            </a:r>
          </a:p>
          <a:p>
            <a:r>
              <a:rPr dirty="0"/>
              <a:t>important. This is why we speak of an effective horizon rather than a strict</a:t>
            </a:r>
          </a:p>
          <a:p>
            <a:r>
              <a:rPr dirty="0"/>
              <a:t>cutoff.</a:t>
            </a:r>
          </a:p>
          <a:p>
            <a:endParaRPr dirty="0"/>
          </a:p>
          <a:p>
            <a:r>
              <a:rPr dirty="0"/>
              <a:t>Gamma is part of the decision objective. Changing it can change which policy</a:t>
            </a:r>
          </a:p>
          <a:p>
            <a:r>
              <a:rPr dirty="0"/>
              <a:t>is preferred, especially when one route gives a small result quickly and</a:t>
            </a:r>
          </a:p>
          <a:p>
            <a:r>
              <a:rPr dirty="0"/>
              <a:t>another gives a larger result later. In a finite episodic task with a</a:t>
            </a:r>
          </a:p>
          <a:p>
            <a:r>
              <a:rPr dirty="0"/>
              <a:t>well-defined end, gamma can be one.</a:t>
            </a:r>
          </a:p>
          <a:p>
            <a:endParaRPr dirty="0"/>
          </a:p>
          <a:p>
            <a:r>
              <a:rPr dirty="0"/>
              <a:t>Alpha, shown separately, is the learning rate. It determines how far one</a:t>
            </a:r>
          </a:p>
          <a:p>
            <a:r>
              <a:rPr dirty="0"/>
              <a:t>estimate moves toward one sampled target. A smaller alpha does not make the</a:t>
            </a:r>
          </a:p>
          <a:p>
            <a:r>
              <a:rPr dirty="0"/>
              <a:t>agent care less about delayed reward; a smaller gamma does.</a:t>
            </a:r>
          </a:p>
          <a:p>
            <a:endParaRPr dirty="0"/>
          </a:p>
          <a:p>
            <a:r>
              <a:rPr dirty="0"/>
              <a:t>When reporting an experiment, these parameters need meanings, not only values.</a:t>
            </a:r>
          </a:p>
          <a:p>
            <a:endParaRPr dirty="0"/>
          </a:p>
          <a:p>
            <a:r>
              <a:rPr dirty="0"/>
              <a:t>[Transition.] The future actions that produce those delayed consequences are</a:t>
            </a:r>
          </a:p>
          <a:p>
            <a:r>
              <a:rPr dirty="0"/>
              <a:t>selected by a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Policies</a:t>
            </a:r>
          </a:p>
          <a:p>
            <a:endParaRPr lang="en-US" dirty="0"/>
          </a:p>
          <a:p>
            <a:r>
              <a:rPr lang="en-US" dirty="0"/>
              <a:t>π(</a:t>
            </a:r>
            <a:r>
              <a:rPr lang="en-US" dirty="0" err="1"/>
              <a:t>a|s</a:t>
            </a:r>
            <a:r>
              <a:rPr lang="en-US" dirty="0"/>
              <a:t>) as a distribution, written π(</a:t>
            </a:r>
            <a:r>
              <a:rPr lang="en-US" dirty="0" err="1"/>
              <a:t>a|o</a:t>
            </a:r>
            <a:r>
              <a:rPr lang="en-US" dirty="0"/>
              <a:t>) when the agent only observes — recording which policy collected data and which was evaluated.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Pronounce pi of a given s.</a:t>
            </a:r>
          </a:p>
          <a:p>
            <a:r>
              <a:rPr dirty="0"/>
              <a:t>- Use deterministic policy as a special case.</a:t>
            </a:r>
          </a:p>
          <a:p>
            <a:r>
              <a:rPr dirty="0"/>
              <a:t>- Reconnect to state-versus-observation qualification.</a:t>
            </a:r>
          </a:p>
          <a:p>
            <a:r>
              <a:rPr dirty="0"/>
              <a:t>- [Transition] Show why a greedy policy alone may not collect adequate data.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A stochastic policy, pi of a given s, is the probability of selecting action a</a:t>
            </a:r>
          </a:p>
          <a:p>
            <a:r>
              <a:rPr dirty="0"/>
              <a:t>in state s. The probability wheel is one policy representation. A</a:t>
            </a:r>
          </a:p>
          <a:p>
            <a:r>
              <a:rPr dirty="0"/>
              <a:t>deterministic policy is a special case in which one action has probability one.</a:t>
            </a:r>
          </a:p>
          <a:p>
            <a:endParaRPr dirty="0"/>
          </a:p>
          <a:p>
            <a:r>
              <a:rPr dirty="0"/>
              <a:t>If the policy actually receives an observation rather than full state, we</a:t>
            </a:r>
          </a:p>
          <a:p>
            <a:r>
              <a:rPr dirty="0"/>
              <a:t>should write or say pi of a given o. The notation must not silently grant the</a:t>
            </a:r>
          </a:p>
          <a:p>
            <a:r>
              <a:rPr dirty="0"/>
              <a:t>agent information it does not have.</a:t>
            </a:r>
          </a:p>
          <a:p>
            <a:endParaRPr dirty="0"/>
          </a:p>
          <a:p>
            <a:r>
              <a:rPr dirty="0"/>
              <a:t>During training, the </a:t>
            </a:r>
            <a:r>
              <a:rPr dirty="0" err="1"/>
              <a:t>behaviour</a:t>
            </a:r>
            <a:r>
              <a:rPr dirty="0"/>
              <a:t> policy may remain stochastic to collect varied</a:t>
            </a:r>
          </a:p>
          <a:p>
            <a:r>
              <a:rPr dirty="0"/>
              <a:t>experience. During evaluation, we may use the greedy action if that is the</a:t>
            </a:r>
          </a:p>
          <a:p>
            <a:r>
              <a:rPr dirty="0"/>
              <a:t>intended deployed </a:t>
            </a:r>
            <a:r>
              <a:rPr dirty="0" err="1"/>
              <a:t>behaviour</a:t>
            </a:r>
            <a:r>
              <a:rPr dirty="0"/>
              <a:t>. We therefore record which policy generated data</a:t>
            </a:r>
          </a:p>
          <a:p>
            <a:r>
              <a:rPr dirty="0"/>
              <a:t>and which policy was evaluated.</a:t>
            </a:r>
          </a:p>
          <a:p>
            <a:endParaRPr dirty="0"/>
          </a:p>
          <a:p>
            <a:r>
              <a:rPr dirty="0"/>
              <a:t>A deterministic arrow map is easy to inspect, but if it always follows its</a:t>
            </a:r>
          </a:p>
          <a:p>
            <a:r>
              <a:rPr dirty="0"/>
              <a:t>current belief, it may never gather evidence that another action is better.</a:t>
            </a:r>
          </a:p>
          <a:p>
            <a:endParaRPr dirty="0"/>
          </a:p>
          <a:p>
            <a:r>
              <a:rPr dirty="0"/>
              <a:t>[Transition.] Exploration changes the dataset that the policy creates for</a:t>
            </a:r>
          </a:p>
          <a:p>
            <a:r>
              <a:rPr dirty="0"/>
              <a:t>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Exploration</a:t>
            </a:r>
          </a:p>
          <a:p>
            <a:endParaRPr lang="en-US" dirty="0"/>
          </a:p>
          <a:p>
            <a:r>
              <a:rPr lang="en-US" dirty="0"/>
              <a:t>A data-collection decision: actions never tried can never be corrected, and physical exploration has real costs.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Compare coverage maps before final returns.</a:t>
            </a:r>
          </a:p>
          <a:p>
            <a:r>
              <a:rPr dirty="0"/>
              <a:t>- Avoid saying exploration is always random or always safe.</a:t>
            </a:r>
          </a:p>
          <a:p>
            <a:r>
              <a:rPr dirty="0"/>
              <a:t>- Connect exploration to data collection, not personality.</a:t>
            </a:r>
          </a:p>
          <a:p>
            <a:r>
              <a:rPr dirty="0"/>
              <a:t>- Note that physical exploration has consequences; simulation is useful but</a:t>
            </a:r>
          </a:p>
          <a:p>
            <a:r>
              <a:rPr dirty="0"/>
              <a:t>  not automatically faithful.</a:t>
            </a:r>
          </a:p>
          <a:p>
            <a:r>
              <a:rPr dirty="0"/>
              <a:t>- [Transition] Define expected return from a state.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left policy exploits its current estimates. It chooses the action it</a:t>
            </a:r>
          </a:p>
          <a:p>
            <a:r>
              <a:rPr dirty="0"/>
              <a:t>believes is best and repeats a safe loop. The coverage map shows that several</a:t>
            </a:r>
          </a:p>
          <a:p>
            <a:r>
              <a:rPr dirty="0"/>
              <a:t>actions were never tried. Their estimates cannot correct themselves from</a:t>
            </a:r>
          </a:p>
          <a:p>
            <a:r>
              <a:rPr dirty="0"/>
              <a:t>experience that never occurs.</a:t>
            </a:r>
          </a:p>
          <a:p>
            <a:endParaRPr dirty="0"/>
          </a:p>
          <a:p>
            <a:r>
              <a:rPr dirty="0"/>
              <a:t>The right trace explores an alternative and discovers a shorter corridor.</a:t>
            </a:r>
          </a:p>
          <a:p>
            <a:r>
              <a:rPr dirty="0"/>
              <a:t>That one outcome does not prove the corridor is best, but it supplies evidence</a:t>
            </a:r>
          </a:p>
          <a:p>
            <a:r>
              <a:rPr dirty="0"/>
              <a:t>the greedy trace could not obtain.</a:t>
            </a:r>
          </a:p>
          <a:p>
            <a:endParaRPr dirty="0"/>
          </a:p>
          <a:p>
            <a:r>
              <a:rPr dirty="0"/>
              <a:t>Exploration is a data-collection decision. It changes which state–action pairs</a:t>
            </a:r>
          </a:p>
          <a:p>
            <a:r>
              <a:rPr dirty="0"/>
              <a:t>are visited, which rewards are observed, and which failures are encountered.</a:t>
            </a:r>
          </a:p>
          <a:p>
            <a:r>
              <a:rPr dirty="0"/>
              <a:t>Random action is one simple mechanism, not the complete definition.</a:t>
            </a:r>
          </a:p>
          <a:p>
            <a:endParaRPr dirty="0"/>
          </a:p>
          <a:p>
            <a:r>
              <a:rPr dirty="0"/>
              <a:t>In a simulator, exploration can often be reset after failure. In a physical or</a:t>
            </a:r>
          </a:p>
          <a:p>
            <a:r>
              <a:rPr dirty="0"/>
              <a:t>health-related system, exploratory actions can have unacceptable consequences.</a:t>
            </a:r>
          </a:p>
          <a:p>
            <a:r>
              <a:rPr dirty="0"/>
              <a:t>This is one reason training environments, constraints, human oversight, and</a:t>
            </a:r>
          </a:p>
          <a:p>
            <a:r>
              <a:rPr dirty="0"/>
              <a:t>deployment policies must be distinguished.</a:t>
            </a:r>
          </a:p>
          <a:p>
            <a:endParaRPr dirty="0"/>
          </a:p>
          <a:p>
            <a:r>
              <a:rPr dirty="0"/>
              <a:t>We now have policies and random returns. Value functions summarize the</a:t>
            </a:r>
          </a:p>
          <a:p>
            <a:r>
              <a:rPr dirty="0"/>
              <a:t>expected consequences of following a policy.</a:t>
            </a:r>
          </a:p>
          <a:p>
            <a:endParaRPr dirty="0"/>
          </a:p>
          <a:p>
            <a:r>
              <a:rPr dirty="0"/>
              <a:t>[Transition.] First: what happens from this state if we continue with policy</a:t>
            </a:r>
          </a:p>
          <a:p>
            <a:r>
              <a:rPr dirty="0"/>
              <a:t>pi?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State value</a:t>
            </a:r>
          </a:p>
          <a:p>
            <a:endParaRPr lang="en-US" dirty="0"/>
          </a:p>
          <a:p>
            <a:r>
              <a:rPr lang="en-US" dirty="0"/>
              <a:t>V^π(s) is expected return under a named policy, not a geometric property of the cell.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Pronounce the conditioning statement.</a:t>
            </a:r>
          </a:p>
          <a:p>
            <a:r>
              <a:rPr dirty="0"/>
              <a:t>- Read the heatmap under one named policy.</a:t>
            </a:r>
          </a:p>
          <a:p>
            <a:r>
              <a:rPr dirty="0"/>
              <a:t>- Use the second-policy inset to prove value is not intrinsic to the cell.</a:t>
            </a:r>
          </a:p>
          <a:p>
            <a:r>
              <a:rPr dirty="0"/>
              <a:t>- [Transition] Condition additionally on the first action.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V pi of s is the expected return when we start in state s and follow policy pi</a:t>
            </a:r>
          </a:p>
          <a:p>
            <a:r>
              <a:rPr dirty="0"/>
              <a:t>afterward.</a:t>
            </a:r>
          </a:p>
          <a:p>
            <a:endParaRPr dirty="0"/>
          </a:p>
          <a:p>
            <a:r>
              <a:rPr dirty="0"/>
              <a:t>The word expected matters. We average over stochastic transitions and future</a:t>
            </a:r>
          </a:p>
          <a:p>
            <a:r>
              <a:rPr dirty="0"/>
              <a:t>action choices. The superscript pi matters as well. In the main heatmap, the</a:t>
            </a:r>
          </a:p>
          <a:p>
            <a:r>
              <a:rPr dirty="0"/>
              <a:t>policy tends to move toward the target, so nearby states have high value. In</a:t>
            </a:r>
          </a:p>
          <a:p>
            <a:r>
              <a:rPr dirty="0"/>
              <a:t>the inset, another policy loops near the wall, so the same cell has a lower</a:t>
            </a:r>
          </a:p>
          <a:p>
            <a:r>
              <a:rPr dirty="0"/>
              <a:t>value.</a:t>
            </a:r>
          </a:p>
          <a:p>
            <a:endParaRPr dirty="0"/>
          </a:p>
          <a:p>
            <a:r>
              <a:rPr dirty="0"/>
              <a:t>Value is therefore not a geometric property of the cell. Change the reward,</a:t>
            </a:r>
          </a:p>
          <a:p>
            <a:r>
              <a:rPr dirty="0"/>
              <a:t>transition noise, discount, or policy, and the value can change. A value</a:t>
            </a:r>
          </a:p>
          <a:p>
            <a:r>
              <a:rPr dirty="0"/>
              <a:t>heatmap is meaningful only with those contracts attached.</a:t>
            </a:r>
          </a:p>
          <a:p>
            <a:endParaRPr dirty="0"/>
          </a:p>
          <a:p>
            <a:r>
              <a:rPr dirty="0"/>
              <a:t>The state value averages over the action selected at the current state. To</a:t>
            </a:r>
          </a:p>
          <a:p>
            <a:r>
              <a:rPr dirty="0"/>
              <a:t>choose or compare actions, we want a quantity that conditions on the first</a:t>
            </a:r>
          </a:p>
          <a:p>
            <a:r>
              <a:rPr dirty="0"/>
              <a:t>action explicitly.</a:t>
            </a:r>
          </a:p>
          <a:p>
            <a:endParaRPr dirty="0"/>
          </a:p>
          <a:p>
            <a:r>
              <a:rPr dirty="0"/>
              <a:t>[Transition.] That quantity is the action-value function, Q pi of s comma 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Action value</a:t>
            </a:r>
          </a:p>
          <a:p>
            <a:endParaRPr lang="en-US" dirty="0"/>
          </a:p>
          <a:p>
            <a:r>
              <a:rPr lang="en-US" dirty="0"/>
              <a:t>Q^π(</a:t>
            </a:r>
            <a:r>
              <a:rPr lang="en-US" dirty="0" err="1"/>
              <a:t>s,a</a:t>
            </a:r>
            <a:r>
              <a:rPr lang="en-US" dirty="0"/>
              <a:t>) fixes the first action; one table row, with explicit tie-breaking to avoid directional bias.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Point to the forced first action, then the policy continuation.</a:t>
            </a:r>
          </a:p>
          <a:p>
            <a:r>
              <a:rPr dirty="0"/>
              <a:t>- Explain tie handling.</a:t>
            </a:r>
          </a:p>
          <a:p>
            <a:r>
              <a:rPr dirty="0"/>
              <a:t>- Connect the four wedges to one Q-table row.</a:t>
            </a:r>
          </a:p>
          <a:p>
            <a:r>
              <a:rPr dirty="0"/>
              <a:t>- [Transition] Derive recursive consistency with one-step lookahead.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Q pi of s comma a is the expected return if we start in state s, take action a</a:t>
            </a:r>
          </a:p>
          <a:p>
            <a:r>
              <a:rPr dirty="0"/>
              <a:t>first, and then follow policy pi.</a:t>
            </a:r>
          </a:p>
          <a:p>
            <a:endParaRPr dirty="0"/>
          </a:p>
          <a:p>
            <a:r>
              <a:rPr dirty="0"/>
              <a:t>The four wedges correspond to one row of a Q-table. At this state, east has the</a:t>
            </a:r>
          </a:p>
          <a:p>
            <a:r>
              <a:rPr dirty="0"/>
              <a:t>largest current estimate. A greedy policy can select an action with maximal Q.</a:t>
            </a:r>
          </a:p>
          <a:p>
            <a:r>
              <a:rPr dirty="0"/>
              <a:t>If several actions tie, the implementation should break ties explicitly;</a:t>
            </a:r>
          </a:p>
          <a:p>
            <a:r>
              <a:rPr dirty="0"/>
              <a:t>always choosing the first array index can create an accidental directional</a:t>
            </a:r>
          </a:p>
          <a:p>
            <a:r>
              <a:rPr dirty="0"/>
              <a:t>bias.</a:t>
            </a:r>
          </a:p>
          <a:p>
            <a:endParaRPr dirty="0"/>
          </a:p>
          <a:p>
            <a:r>
              <a:rPr dirty="0"/>
              <a:t>Again, these estimates include more than immediate reward. A move can have a</a:t>
            </a:r>
          </a:p>
          <a:p>
            <a:r>
              <a:rPr dirty="0"/>
              <a:t>small cost now and still have high action value because it leads to a useful</a:t>
            </a:r>
          </a:p>
          <a:p>
            <a:r>
              <a:rPr dirty="0"/>
              <a:t>future position.</a:t>
            </a:r>
          </a:p>
          <a:p>
            <a:endParaRPr dirty="0"/>
          </a:p>
          <a:p>
            <a:r>
              <a:rPr dirty="0"/>
              <a:t>The definition refers to the entire future return. Bellman relationships make</a:t>
            </a:r>
          </a:p>
          <a:p>
            <a:r>
              <a:rPr dirty="0"/>
              <a:t>that future recursive: one immediate transition plus a continuation value.</a:t>
            </a:r>
          </a:p>
          <a:p>
            <a:endParaRPr dirty="0"/>
          </a:p>
          <a:p>
            <a:r>
              <a:rPr dirty="0"/>
              <a:t>[Transition.] We will read the next equation as a diagram before reading it as</a:t>
            </a:r>
          </a:p>
          <a:p>
            <a:r>
              <a:rPr dirty="0"/>
              <a:t>algebra.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Bellman Equation</a:t>
            </a:r>
          </a:p>
          <a:p>
            <a:endParaRPr lang="en-US" dirty="0"/>
          </a:p>
          <a:p>
            <a:r>
              <a:rPr lang="en-US" dirty="0"/>
              <a:t>The Bellman equation is a recursive formula that breaks down the total expected </a:t>
            </a:r>
            <a:r>
              <a:rPr lang="en-US"/>
              <a:t>reward into </a:t>
            </a:r>
            <a:r>
              <a:rPr lang="en-US" dirty="0"/>
              <a:t>an immediate reward plus the discounted value of the next state.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the equation as current choice, immediate payoff, and optimal continuation.</a:t>
            </a:r>
          </a:p>
          <a:p>
            <a:r>
              <a:rPr dirty="0"/>
              <a:t>- Define x₀, a₀, x₁, F, V, Γ, T, and β while following the transition diagram.</a:t>
            </a:r>
          </a:p>
          <a:p>
            <a:r>
              <a:rPr dirty="0"/>
              <a:t>- Emphasize that V is optimal value here; it is not the fixed-policy Vπ on the next slide.</a:t>
            </a:r>
          </a:p>
          <a:p>
            <a:r>
              <a:rPr dirty="0"/>
              <a:t>- Keep both feasibility and transition constraints visible. The max selects an action, not a random outcome.</a:t>
            </a:r>
          </a:p>
          <a:p>
            <a:r>
              <a:rPr dirty="0"/>
              <a:t>- Source notation follows Wikipedia's first recursive definition under “The Bellman equation”; β plays the role of the course's γ.</a:t>
            </a:r>
          </a:p>
          <a:p>
            <a:r>
              <a:rPr dirty="0"/>
              <a:t>- Transition: retain the immediate-plus-continuation decomposition while changing to evaluation of a fixed policy with uncertain outcomes.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Before introducing the sums, let us isolate the recursive idea in a deterministic</a:t>
            </a:r>
          </a:p>
          <a:p>
            <a:r>
              <a:rPr dirty="0"/>
              <a:t>decision problem. We begin in state x zero and choose an action a zero from the</a:t>
            </a:r>
          </a:p>
          <a:p>
            <a:r>
              <a:rPr dirty="0"/>
              <a:t>feasible set Gamma of x zero. The transition function T determines the next</a:t>
            </a:r>
          </a:p>
          <a:p>
            <a:r>
              <a:rPr dirty="0"/>
              <a:t>state, x one. F of x zero and a zero is the payoff received for that choice.</a:t>
            </a:r>
          </a:p>
          <a:p>
            <a:endParaRPr dirty="0"/>
          </a:p>
          <a:p>
            <a:r>
              <a:rPr dirty="0"/>
              <a:t>V of x zero denotes the best discounted return available from the current</a:t>
            </a:r>
          </a:p>
          <a:p>
            <a:r>
              <a:rPr dirty="0"/>
              <a:t>state. On the right, the payoff now is added to beta times V of x one. That</a:t>
            </a:r>
          </a:p>
          <a:p>
            <a:r>
              <a:rPr dirty="0"/>
              <a:t>second value summarizes all the decisions still to come, assuming they are</a:t>
            </a:r>
          </a:p>
          <a:p>
            <a:r>
              <a:rPr dirty="0"/>
              <a:t>made optimally. Beta lies strictly between zero and one in this formulation;</a:t>
            </a:r>
          </a:p>
          <a:p>
            <a:r>
              <a:rPr dirty="0"/>
              <a:t>it has the same discounting role as gamma in our course notation.</a:t>
            </a:r>
          </a:p>
          <a:p>
            <a:endParaRPr dirty="0"/>
          </a:p>
          <a:p>
            <a:r>
              <a:rPr dirty="0"/>
              <a:t>The maximum compares the combined immediate payoff and continuation value</a:t>
            </a:r>
          </a:p>
          <a:p>
            <a:r>
              <a:rPr dirty="0"/>
              <a:t>across feasible first actions. An action with a larger immediate payoff need</a:t>
            </a:r>
          </a:p>
          <a:p>
            <a:r>
              <a:rPr dirty="0"/>
              <a:t>not win if it leaves a much worse future. The next state depends on the action,</a:t>
            </a:r>
          </a:p>
          <a:p>
            <a:r>
              <a:rPr dirty="0"/>
              <a:t>so the continuation term participates in that comparison.</a:t>
            </a:r>
          </a:p>
          <a:p>
            <a:endParaRPr dirty="0"/>
          </a:p>
          <a:p>
            <a:r>
              <a:rPr dirty="0"/>
              <a:t>This is recursive because the problem remaining after one action is another</a:t>
            </a:r>
          </a:p>
          <a:p>
            <a:r>
              <a:rPr dirty="0"/>
              <a:t>instance of the same decision problem, now starting from x one. We use the</a:t>
            </a:r>
          </a:p>
          <a:p>
            <a:r>
              <a:rPr dirty="0"/>
              <a:t>same value function again. The equation characterizes a function that is</a:t>
            </a:r>
          </a:p>
          <a:p>
            <a:r>
              <a:rPr dirty="0"/>
              <a:t>consistent with optimal decisions; it is not yet an algorithm for learning</a:t>
            </a:r>
          </a:p>
          <a:p>
            <a:r>
              <a:rPr dirty="0"/>
              <a:t>that function from samples. We assume the decision problem is well-defined</a:t>
            </a:r>
          </a:p>
          <a:p>
            <a:r>
              <a:rPr dirty="0"/>
              <a:t>and the displayed maximum can be attained.</a:t>
            </a:r>
          </a:p>
          <a:p>
            <a:endParaRPr dirty="0"/>
          </a:p>
          <a:p>
            <a:r>
              <a:rPr dirty="0"/>
              <a:t>Here the transition is deterministic and V means optimal value, corresponding</a:t>
            </a:r>
          </a:p>
          <a:p>
            <a:r>
              <a:rPr dirty="0"/>
              <a:t>to V star. Next we will evaluate a specified policy instead: we will average</a:t>
            </a:r>
          </a:p>
          <a:p>
            <a:r>
              <a:rPr dirty="0"/>
              <a:t>over that policy's choices and the environment's uncertain outcomes. The</a:t>
            </a:r>
          </a:p>
          <a:p>
            <a:r>
              <a:rPr dirty="0"/>
              <a:t>immediate-payoff-plus-discounted-continuation structure will remain.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Bellman expectation</a:t>
            </a:r>
          </a:p>
          <a:p>
            <a:endParaRPr lang="en-US" dirty="0"/>
          </a:p>
          <a:p>
            <a:r>
              <a:rPr lang="en-US" dirty="0"/>
              <a:t>Value equals one step of real consequence plus discounted successor value, averaged over policy and dynamics.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the diagram in three stages before the summations.</a:t>
            </a:r>
          </a:p>
          <a:p>
            <a:r>
              <a:rPr dirty="0"/>
              <a:t>- Explain each weighting distribution.</a:t>
            </a:r>
          </a:p>
          <a:p>
            <a:r>
              <a:rPr dirty="0"/>
              <a:t>- Define a backup as information moving backward from successors.</a:t>
            </a:r>
          </a:p>
          <a:p>
            <a:r>
              <a:rPr dirty="0"/>
              <a:t>- Avoid proofs or contraction arguments.</a:t>
            </a:r>
          </a:p>
          <a:p>
            <a:r>
              <a:rPr dirty="0"/>
              <a:t>- [Transition] Replace policy averaging with optimal choice.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Start with the diagram, not the symbols. From state s, the policy defines a</a:t>
            </a:r>
          </a:p>
          <a:p>
            <a:r>
              <a:rPr dirty="0"/>
              <a:t>distribution over actions. For each action, the environment defines a</a:t>
            </a:r>
          </a:p>
          <a:p>
            <a:r>
              <a:rPr dirty="0"/>
              <a:t>distribution over next states and rewards. Each branch contributes immediate</a:t>
            </a:r>
          </a:p>
          <a:p>
            <a:r>
              <a:rPr dirty="0"/>
              <a:t>reward plus gamma times the value of the successor.</a:t>
            </a:r>
          </a:p>
          <a:p>
            <a:endParaRPr dirty="0"/>
          </a:p>
          <a:p>
            <a:r>
              <a:rPr dirty="0"/>
              <a:t>The first sum averages over actions using pi. The second averages over</a:t>
            </a:r>
          </a:p>
          <a:p>
            <a:r>
              <a:rPr dirty="0"/>
              <a:t>transition outcomes using p. If the value on the left is correct for this</a:t>
            </a:r>
          </a:p>
          <a:p>
            <a:r>
              <a:rPr dirty="0"/>
              <a:t>policy, it must agree with that one-step decomposition on the right. This is a</a:t>
            </a:r>
          </a:p>
          <a:p>
            <a:r>
              <a:rPr dirty="0"/>
              <a:t>recursive consistency relationship.</a:t>
            </a:r>
          </a:p>
          <a:p>
            <a:endParaRPr dirty="0"/>
          </a:p>
          <a:p>
            <a:r>
              <a:rPr dirty="0"/>
              <a:t>A backup takes information from successor branches and updates information at</a:t>
            </a:r>
          </a:p>
          <a:p>
            <a:r>
              <a:rPr dirty="0"/>
              <a:t>the predecessor. In a known model, we can sum over outcomes. In sample-based</a:t>
            </a:r>
          </a:p>
          <a:p>
            <a:r>
              <a:rPr dirty="0"/>
              <a:t>learning, we will use one observed transition as evidence.</a:t>
            </a:r>
          </a:p>
          <a:p>
            <a:endParaRPr dirty="0"/>
          </a:p>
          <a:p>
            <a:r>
              <a:rPr dirty="0"/>
              <a:t>We are building intuition, not proving convergence. The useful mental model is</a:t>
            </a:r>
          </a:p>
          <a:p>
            <a:r>
              <a:rPr dirty="0"/>
              <a:t>one step of real consequence plus a summary of what is expected afterward.</a:t>
            </a:r>
          </a:p>
          <a:p>
            <a:endParaRPr dirty="0"/>
          </a:p>
          <a:p>
            <a:r>
              <a:rPr dirty="0"/>
              <a:t>[Transition.] For optimal action value, the continuation assumes the best</a:t>
            </a:r>
          </a:p>
          <a:p>
            <a:r>
              <a:rPr dirty="0"/>
              <a:t>next action rather than averaging under a fixed policy.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Bellman optimality</a:t>
            </a:r>
          </a:p>
          <a:p>
            <a:endParaRPr lang="en-US" dirty="0"/>
          </a:p>
          <a:p>
            <a:r>
              <a:rPr lang="en-US" dirty="0"/>
              <a:t>The max is over the agent's next actions, not the environment's outcomes — and is still not the Q-learning algorithm.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Keep the first action fixed while pointing to the next-state max.</a:t>
            </a:r>
          </a:p>
          <a:p>
            <a:r>
              <a:rPr dirty="0"/>
              <a:t>- Say “optimal continuation” rather than “the environment chooses.”</a:t>
            </a:r>
          </a:p>
          <a:p>
            <a:r>
              <a:rPr dirty="0"/>
              <a:t>- Distinguish expectation equation from Q-learning update.</a:t>
            </a:r>
          </a:p>
          <a:p>
            <a:r>
              <a:rPr dirty="0"/>
              <a:t>- [Transition] Turn the relationship into one numeric sampled backup.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first action a is fixed by the action-value question. The environment then</a:t>
            </a:r>
          </a:p>
          <a:p>
            <a:r>
              <a:rPr dirty="0"/>
              <a:t>produces a next state and reward. At that next state, optimal continuation uses</a:t>
            </a:r>
          </a:p>
          <a:p>
            <a:r>
              <a:rPr dirty="0"/>
              <a:t>the largest action value.</a:t>
            </a:r>
          </a:p>
          <a:p>
            <a:endParaRPr dirty="0"/>
          </a:p>
          <a:p>
            <a:r>
              <a:rPr dirty="0"/>
              <a:t>The max does not mean the environment chooses the best outcome. Transition</a:t>
            </a:r>
          </a:p>
          <a:p>
            <a:r>
              <a:rPr dirty="0"/>
              <a:t>uncertainty is still averaged by the expectation. The max is over the agent's</a:t>
            </a:r>
          </a:p>
          <a:p>
            <a:r>
              <a:rPr dirty="0"/>
              <a:t>candidate next actions after the successor has been reached.</a:t>
            </a:r>
          </a:p>
          <a:p>
            <a:endParaRPr dirty="0"/>
          </a:p>
          <a:p>
            <a:r>
              <a:rPr dirty="0"/>
              <a:t>This equation describes how the optimal action-value function must be</a:t>
            </a:r>
          </a:p>
          <a:p>
            <a:r>
              <a:rPr dirty="0"/>
              <a:t>consistent. It is not yet the Q-learning algorithm. Q-learning replaces the</a:t>
            </a:r>
          </a:p>
          <a:p>
            <a:r>
              <a:rPr dirty="0"/>
              <a:t>unknown expectation with sampled experience and moves the current estimate</a:t>
            </a:r>
          </a:p>
          <a:p>
            <a:r>
              <a:rPr dirty="0"/>
              <a:t>toward a target containing the greedy successor estimate.</a:t>
            </a:r>
          </a:p>
          <a:p>
            <a:endParaRPr dirty="0"/>
          </a:p>
          <a:p>
            <a:r>
              <a:rPr dirty="0"/>
              <a:t>Before writing the update, we will calculate one backup numerically. The</a:t>
            </a:r>
          </a:p>
          <a:p>
            <a:r>
              <a:rPr dirty="0"/>
              <a:t>numbers are deliberately small enough that every term can be checked aloud.</a:t>
            </a:r>
          </a:p>
          <a:p>
            <a:endParaRPr dirty="0"/>
          </a:p>
          <a:p>
            <a:r>
              <a:rPr dirty="0"/>
              <a:t>[Transition.] Take out a calculator only if you want one; the arithmetic is</a:t>
            </a:r>
          </a:p>
          <a:p>
            <a:r>
              <a:rPr dirty="0"/>
              <a:t>designed for inspection.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A worked backup</a:t>
            </a:r>
          </a:p>
          <a:p>
            <a:endParaRPr lang="en-US" dirty="0"/>
          </a:p>
          <a:p>
            <a:r>
              <a:rPr lang="en-US" dirty="0"/>
              <a:t>Target 1.8, TD error 0.6, new value 1.35 — only the visited entry changes, and a terminal removes the bootstrap.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[Ask] Give 60 seconds before revealing the target.</a:t>
            </a:r>
          </a:p>
          <a:p>
            <a:r>
              <a:rPr dirty="0"/>
              <a:t>- Reveal target, error, and update separately.</a:t>
            </a:r>
          </a:p>
          <a:p>
            <a:r>
              <a:rPr dirty="0"/>
              <a:t>- Require students to say which table entry changes.</a:t>
            </a:r>
          </a:p>
          <a:p>
            <a:r>
              <a:rPr dirty="0"/>
              <a:t>- Toggle to terminal and ask what disappears.</a:t>
            </a:r>
          </a:p>
          <a:p>
            <a:r>
              <a:rPr dirty="0"/>
              <a:t>- [Transition] Pause after fixing the three-step calculation.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Calculate three quantities: the target, the temporal-difference error,</a:t>
            </a:r>
          </a:p>
          <a:p>
            <a:r>
              <a:rPr dirty="0"/>
              <a:t>and the new value of the visited table entry.</a:t>
            </a:r>
          </a:p>
          <a:p>
            <a:endParaRPr dirty="0"/>
          </a:p>
          <a:p>
            <a:r>
              <a:rPr dirty="0"/>
              <a:t>[Pause for one minute.]</a:t>
            </a:r>
          </a:p>
          <a:p>
            <a:endParaRPr dirty="0"/>
          </a:p>
          <a:p>
            <a:r>
              <a:rPr dirty="0"/>
              <a:t>First, the target is reward plus discounted best next value: minus point one</a:t>
            </a:r>
          </a:p>
          <a:p>
            <a:r>
              <a:rPr dirty="0"/>
              <a:t>plus point nine five times two. That equals one point eight.</a:t>
            </a:r>
          </a:p>
          <a:p>
            <a:endParaRPr dirty="0"/>
          </a:p>
          <a:p>
            <a:r>
              <a:rPr dirty="0"/>
              <a:t>Second, the TD error is target minus current estimate: one point eight minus</a:t>
            </a:r>
          </a:p>
          <a:p>
            <a:r>
              <a:rPr dirty="0"/>
              <a:t>one point two, which equals point six.</a:t>
            </a:r>
          </a:p>
          <a:p>
            <a:endParaRPr dirty="0"/>
          </a:p>
          <a:p>
            <a:r>
              <a:rPr dirty="0"/>
              <a:t>Third, move the current estimate by alpha times the error: one point two plus</a:t>
            </a:r>
          </a:p>
          <a:p>
            <a:r>
              <a:rPr dirty="0"/>
              <a:t>point two five times point six. The updated value is one point three five.</a:t>
            </a:r>
          </a:p>
          <a:p>
            <a:endParaRPr dirty="0"/>
          </a:p>
          <a:p>
            <a:r>
              <a:rPr dirty="0"/>
              <a:t>Only Q of the visited state and action changes in this tabular update. The</a:t>
            </a:r>
          </a:p>
          <a:p>
            <a:r>
              <a:rPr dirty="0"/>
              <a:t>successor row supplied a target; it was not itself updated by this transition.</a:t>
            </a:r>
          </a:p>
          <a:p>
            <a:endParaRPr dirty="0"/>
          </a:p>
          <a:p>
            <a:r>
              <a:rPr dirty="0"/>
              <a:t>[Ask.] Now toggle the transition to true terminal with reward ten. What is the</a:t>
            </a:r>
          </a:p>
          <a:p>
            <a:r>
              <a:rPr dirty="0"/>
              <a:t>target? Ten. The successor maximum disappears because there is no task</a:t>
            </a:r>
          </a:p>
          <a:p>
            <a:r>
              <a:rPr dirty="0"/>
              <a:t>continuation. The alpha-scaled update may still be gradual, but the target</a:t>
            </a:r>
          </a:p>
          <a:p>
            <a:r>
              <a:rPr dirty="0"/>
              <a:t>contains no bootstrap.</a:t>
            </a:r>
          </a:p>
          <a:p>
            <a:endParaRPr dirty="0"/>
          </a:p>
          <a:p>
            <a:r>
              <a:rPr dirty="0"/>
              <a:t>That distinction between sampled target, error, and update will map directly</a:t>
            </a:r>
          </a:p>
          <a:p>
            <a:r>
              <a:rPr dirty="0"/>
              <a:t>to three lines of Python.</a:t>
            </a:r>
          </a:p>
          <a:p>
            <a:endParaRPr dirty="0"/>
          </a:p>
          <a:p>
            <a:r>
              <a:rPr dirty="0"/>
              <a:t>[Transition.] We will take a ten-minute break. When we return, keep one</a:t>
            </a:r>
          </a:p>
          <a:p>
            <a:r>
              <a:rPr dirty="0"/>
              <a:t>question in mind: how does this one backup become a learning algorithm?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Temporal-difference learning</a:t>
            </a:r>
          </a:p>
          <a:p>
            <a:endParaRPr lang="en-US" dirty="0"/>
          </a:p>
          <a:p>
            <a:r>
              <a:rPr lang="en-US" dirty="0"/>
              <a:t>Sample → target → error → update, bootstrapping from estimates before the full return is known.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Resume by answering the break question.</a:t>
            </a:r>
          </a:p>
          <a:p>
            <a:r>
              <a:rPr dirty="0"/>
              <a:t>- Point to the full-return trace behind the sampled target.</a:t>
            </a:r>
          </a:p>
          <a:p>
            <a:r>
              <a:rPr dirty="0"/>
              <a:t>- Define bootstrapping in one sentence.</a:t>
            </a:r>
          </a:p>
          <a:p>
            <a:r>
              <a:rPr dirty="0"/>
              <a:t>- [Transition] Assemble all stages into the Q-learning equation.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visited state–action entry changes; the successor row supplies the target.</a:t>
            </a:r>
          </a:p>
          <a:p>
            <a:endParaRPr dirty="0"/>
          </a:p>
          <a:p>
            <a:r>
              <a:rPr dirty="0"/>
              <a:t>Temporal-difference learning updates from a sampled transition before the</a:t>
            </a:r>
          </a:p>
          <a:p>
            <a:r>
              <a:rPr dirty="0"/>
              <a:t>entire episode return is known. It combines the observed reward with an</a:t>
            </a:r>
          </a:p>
          <a:p>
            <a:r>
              <a:rPr dirty="0"/>
              <a:t>estimate of future value. Using an estimate to update another estimate is</a:t>
            </a:r>
          </a:p>
          <a:p>
            <a:r>
              <a:rPr dirty="0"/>
              <a:t>called bootstrapping.</a:t>
            </a:r>
          </a:p>
          <a:p>
            <a:endParaRPr dirty="0"/>
          </a:p>
          <a:p>
            <a:r>
              <a:rPr dirty="0"/>
              <a:t>The pipeline has four stages. Observe a transition. Construct a target. Compare</a:t>
            </a:r>
          </a:p>
          <a:p>
            <a:r>
              <a:rPr dirty="0"/>
              <a:t>that target with the current estimate to obtain a TD error. Move the estimate</a:t>
            </a:r>
          </a:p>
          <a:p>
            <a:r>
              <a:rPr dirty="0"/>
              <a:t>toward the target.</a:t>
            </a:r>
          </a:p>
          <a:p>
            <a:endParaRPr dirty="0"/>
          </a:p>
          <a:p>
            <a:r>
              <a:rPr dirty="0"/>
              <a:t>The target can be noisy because it contains a sampled reward, a sampled</a:t>
            </a:r>
          </a:p>
          <a:p>
            <a:r>
              <a:rPr dirty="0"/>
              <a:t>successor, and an imperfect current estimate. Repeated experience and an</a:t>
            </a:r>
          </a:p>
          <a:p>
            <a:r>
              <a:rPr dirty="0"/>
              <a:t>appropriate learning-rate schedule are therefore important. The algorithm is</a:t>
            </a:r>
          </a:p>
          <a:p>
            <a:r>
              <a:rPr dirty="0"/>
              <a:t>not memorizing one transition as truth.</a:t>
            </a:r>
          </a:p>
          <a:p>
            <a:endParaRPr dirty="0"/>
          </a:p>
          <a:p>
            <a:r>
              <a:rPr dirty="0"/>
              <a:t>[Transition.] Q-learning instantiates this pipeline with a greedy</a:t>
            </a:r>
          </a:p>
          <a:p>
            <a:r>
              <a:rPr dirty="0"/>
              <a:t>action-value estimate at the successor.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Q-learning update</a:t>
            </a:r>
          </a:p>
          <a:p>
            <a:endParaRPr lang="en-US" dirty="0"/>
          </a:p>
          <a:p>
            <a:r>
              <a:rPr lang="en-US" dirty="0"/>
              <a:t>Read in </a:t>
            </a:r>
            <a:r>
              <a:rPr lang="en-US" dirty="0" err="1"/>
              <a:t>colour</a:t>
            </a:r>
            <a:r>
              <a:rPr lang="en-US" dirty="0"/>
              <a:t>-coded blocks; tabular convergence holds only under specific conditions.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the equation by semantic blocks, not symbol-by-symbol.</a:t>
            </a:r>
          </a:p>
          <a:p>
            <a:r>
              <a:rPr dirty="0"/>
              <a:t>- Link every </a:t>
            </a:r>
            <a:r>
              <a:rPr dirty="0" err="1"/>
              <a:t>colour</a:t>
            </a:r>
            <a:r>
              <a:rPr dirty="0"/>
              <a:t> to Slide 25 and the numeric calculation.</a:t>
            </a:r>
          </a:p>
          <a:p>
            <a:r>
              <a:rPr dirty="0"/>
              <a:t>- State the non-terminal assumption; terminal masking returns on Slide 30.</a:t>
            </a:r>
          </a:p>
          <a:p>
            <a:r>
              <a:rPr dirty="0"/>
              <a:t>- Distinguish alpha from gamma again.</a:t>
            </a:r>
          </a:p>
          <a:p>
            <a:r>
              <a:rPr dirty="0"/>
              <a:t>- [Transition] Put the equation onto a real table.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Read the equation from the inside outward.</a:t>
            </a:r>
          </a:p>
          <a:p>
            <a:endParaRPr dirty="0"/>
          </a:p>
          <a:p>
            <a:r>
              <a:rPr dirty="0"/>
              <a:t>The amber block is the sampled target: observed reward plus gamma times the</a:t>
            </a:r>
          </a:p>
          <a:p>
            <a:r>
              <a:rPr dirty="0"/>
              <a:t>largest estimated action value at the successor. Subtract the blue current</a:t>
            </a:r>
          </a:p>
          <a:p>
            <a:r>
              <a:rPr dirty="0"/>
              <a:t>estimate to obtain the red temporal-difference error. Multiply by alpha to</a:t>
            </a:r>
          </a:p>
          <a:p>
            <a:r>
              <a:rPr dirty="0"/>
              <a:t>control the correction size, then add that correction to the current table</a:t>
            </a:r>
          </a:p>
          <a:p>
            <a:r>
              <a:rPr dirty="0"/>
              <a:t>entry.</a:t>
            </a:r>
          </a:p>
          <a:p>
            <a:endParaRPr dirty="0"/>
          </a:p>
          <a:p>
            <a:r>
              <a:rPr dirty="0"/>
              <a:t>Gamma controls how delayed consequence enters the target. Alpha controls how</a:t>
            </a:r>
          </a:p>
          <a:p>
            <a:r>
              <a:rPr dirty="0"/>
              <a:t>far this one estimate moves toward the target. The max defines a greedy target</a:t>
            </a:r>
          </a:p>
          <a:p>
            <a:r>
              <a:rPr dirty="0"/>
              <a:t>continuation even if the </a:t>
            </a:r>
            <a:r>
              <a:rPr dirty="0" err="1"/>
              <a:t>behaviour</a:t>
            </a:r>
            <a:r>
              <a:rPr dirty="0"/>
              <a:t> that collected the transition was</a:t>
            </a:r>
          </a:p>
          <a:p>
            <a:r>
              <a:rPr dirty="0"/>
              <a:t>exploratory.</a:t>
            </a:r>
          </a:p>
          <a:p>
            <a:endParaRPr dirty="0"/>
          </a:p>
          <a:p>
            <a:r>
              <a:rPr dirty="0"/>
              <a:t>As written, the equation assumes bootstrapping is valid. For a true terminal</a:t>
            </a:r>
          </a:p>
          <a:p>
            <a:r>
              <a:rPr dirty="0"/>
              <a:t>transition, the continuation term becomes zero. We will make that condition</a:t>
            </a:r>
          </a:p>
          <a:p>
            <a:r>
              <a:rPr dirty="0"/>
              <a:t>explicit rather than hiding it inside a generic `done` flag.</a:t>
            </a:r>
          </a:p>
          <a:p>
            <a:endParaRPr dirty="0"/>
          </a:p>
          <a:p>
            <a:r>
              <a:rPr dirty="0"/>
              <a:t>Watkins and Dayan established convergence for tabular Q-learning under</a:t>
            </a:r>
          </a:p>
          <a:p>
            <a:r>
              <a:rPr dirty="0"/>
              <a:t>particular conditions, including adequate repeated sampling and appropriate</a:t>
            </a:r>
          </a:p>
          <a:p>
            <a:r>
              <a:rPr dirty="0"/>
              <a:t>updates. That result is not a blanket guarantee for arbitrary function</a:t>
            </a:r>
          </a:p>
          <a:p>
            <a:r>
              <a:rPr dirty="0"/>
              <a:t>approximation or short training runs.</a:t>
            </a:r>
          </a:p>
          <a:p>
            <a:endParaRPr dirty="0"/>
          </a:p>
          <a:p>
            <a:r>
              <a:rPr dirty="0"/>
              <a:t>[Transition.] Now locate the same terms in two Q-table 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Backup on the Q-table</a:t>
            </a:r>
          </a:p>
          <a:p>
            <a:endParaRPr lang="en-US" dirty="0"/>
          </a:p>
          <a:p>
            <a:r>
              <a:rPr lang="en-US" dirty="0"/>
              <a:t>The successor row's maximum flows back into one visited cell; everything else stays unchanged this step.</a:t>
            </a:r>
          </a:p>
          <a:p>
            <a:endParaRPr lang="en-US" u="none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Trace the backup arrow from successor maximum to visited cell.</a:t>
            </a:r>
          </a:p>
          <a:p>
            <a:r>
              <a:rPr dirty="0"/>
              <a:t>- State that unvisited cells remain unchanged in this step.</a:t>
            </a:r>
          </a:p>
          <a:p>
            <a:r>
              <a:rPr dirty="0"/>
              <a:t>- Mention propagation through later visits, not simultaneous table diffusion.</a:t>
            </a:r>
          </a:p>
          <a:p>
            <a:r>
              <a:rPr dirty="0"/>
              <a:t>- Ask what happens if several successor actions tie.</a:t>
            </a:r>
          </a:p>
          <a:p>
            <a:r>
              <a:rPr dirty="0"/>
              <a:t>- [Transition] Define epsilon-greedy </a:t>
            </a:r>
            <a:r>
              <a:rPr dirty="0" err="1"/>
              <a:t>behaviour</a:t>
            </a:r>
            <a:r>
              <a:rPr dirty="0"/>
              <a:t> and tie handling.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current state identifies a row. The executed action identifies the visited</a:t>
            </a:r>
          </a:p>
          <a:p>
            <a:r>
              <a:rPr dirty="0"/>
              <a:t>column. Together they locate the only table entry updated by this transition.</a:t>
            </a:r>
          </a:p>
          <a:p>
            <a:endParaRPr dirty="0"/>
          </a:p>
          <a:p>
            <a:r>
              <a:rPr dirty="0"/>
              <a:t>The successor state identifies another row. Q-learning takes the maximum value</a:t>
            </a:r>
          </a:p>
          <a:p>
            <a:r>
              <a:rPr dirty="0"/>
              <a:t>from that row as its continuation estimate. The backup arrow carries that</a:t>
            </a:r>
          </a:p>
          <a:p>
            <a:r>
              <a:rPr dirty="0"/>
              <a:t>information backward, together with the observed reward, to the visited cell.</a:t>
            </a:r>
          </a:p>
          <a:p>
            <a:endParaRPr dirty="0"/>
          </a:p>
          <a:p>
            <a:r>
              <a:rPr dirty="0"/>
              <a:t>Every other table cell remains unchanged in this step. Consequences propagate</a:t>
            </a:r>
          </a:p>
          <a:p>
            <a:r>
              <a:rPr dirty="0"/>
              <a:t>through the table only as relevant transitions are visited repeatedly. This is</a:t>
            </a:r>
          </a:p>
          <a:p>
            <a:r>
              <a:rPr dirty="0"/>
              <a:t>one reason exploration and coverage matter.</a:t>
            </a:r>
          </a:p>
          <a:p>
            <a:endParaRPr dirty="0"/>
          </a:p>
          <a:p>
            <a:r>
              <a:rPr dirty="0"/>
              <a:t>If several successor actions tie for the maximum, the numeric target is still</a:t>
            </a:r>
          </a:p>
          <a:p>
            <a:r>
              <a:rPr dirty="0"/>
              <a:t>well-defined, but the greedy policy needs a tie rule. Random tie breaking</a:t>
            </a:r>
          </a:p>
          <a:p>
            <a:r>
              <a:rPr dirty="0"/>
              <a:t>avoids an accidental preference caused by array order.</a:t>
            </a:r>
          </a:p>
          <a:p>
            <a:endParaRPr dirty="0"/>
          </a:p>
          <a:p>
            <a:r>
              <a:rPr dirty="0"/>
              <a:t>The table makes the algorithm inspectable. It also makes the scaling problem</a:t>
            </a:r>
          </a:p>
          <a:p>
            <a:r>
              <a:rPr dirty="0"/>
              <a:t>obvious: one entry is required for every represented state–action pair.</a:t>
            </a:r>
          </a:p>
          <a:p>
            <a:endParaRPr dirty="0"/>
          </a:p>
          <a:p>
            <a:r>
              <a:rPr dirty="0"/>
              <a:t>[Transition.] Before discussing scale, we need the simple </a:t>
            </a:r>
            <a:r>
              <a:rPr dirty="0" err="1"/>
              <a:t>behaviour</a:t>
            </a:r>
            <a:r>
              <a:rPr dirty="0"/>
              <a:t> policy</a:t>
            </a:r>
          </a:p>
          <a:p>
            <a:r>
              <a:rPr dirty="0"/>
              <a:t>that will collect varied transitions in the lab.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Epsilon-greedy</a:t>
            </a:r>
          </a:p>
          <a:p>
            <a:endParaRPr lang="en-US" dirty="0"/>
          </a:p>
          <a:p>
            <a:r>
              <a:rPr lang="en-US" dirty="0"/>
              <a:t>Exploratory </a:t>
            </a:r>
            <a:r>
              <a:rPr lang="en-US" dirty="0" err="1"/>
              <a:t>behaviour</a:t>
            </a:r>
            <a:r>
              <a:rPr lang="en-US" dirty="0"/>
              <a:t> collects data while the target stays greedy, with no universal ε schedule.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</a:t>
            </a:r>
            <a:r>
              <a:rPr dirty="0" err="1"/>
              <a:t>behaviour</a:t>
            </a:r>
            <a:r>
              <a:rPr dirty="0"/>
              <a:t> lane first, target lane second.</a:t>
            </a:r>
          </a:p>
          <a:p>
            <a:r>
              <a:rPr dirty="0"/>
              <a:t>- State whether “random” includes only valid actions in this implementation.</a:t>
            </a:r>
          </a:p>
          <a:p>
            <a:r>
              <a:rPr dirty="0"/>
              <a:t>- Ask what epsilon zero does before estimates are reliable.</a:t>
            </a:r>
          </a:p>
          <a:p>
            <a:r>
              <a:rPr dirty="0"/>
              <a:t>- Avoid implying one universal schedule.</a:t>
            </a:r>
          </a:p>
          <a:p>
            <a:r>
              <a:rPr dirty="0"/>
              <a:t>- [Transition] Name the off-policy relationship.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Epsilon-greedy defines the </a:t>
            </a:r>
            <a:r>
              <a:rPr dirty="0" err="1"/>
              <a:t>behaviour</a:t>
            </a:r>
            <a:r>
              <a:rPr dirty="0"/>
              <a:t> that generates experience. With</a:t>
            </a:r>
          </a:p>
          <a:p>
            <a:r>
              <a:rPr dirty="0"/>
              <a:t>probability epsilon, select a random valid action. Otherwise, select an action</a:t>
            </a:r>
          </a:p>
          <a:p>
            <a:r>
              <a:rPr dirty="0"/>
              <a:t>with maximal current Q-value. In our lab, invalid moves remain valid movement</a:t>
            </a:r>
          </a:p>
          <a:p>
            <a:r>
              <a:rPr dirty="0"/>
              <a:t>requests whose environment consequence can be a self-transition; the exact</a:t>
            </a:r>
          </a:p>
          <a:p>
            <a:r>
              <a:rPr dirty="0"/>
              <a:t>action-set rule will be documented.</a:t>
            </a:r>
          </a:p>
          <a:p>
            <a:endParaRPr dirty="0"/>
          </a:p>
          <a:p>
            <a:r>
              <a:rPr dirty="0"/>
              <a:t>The lower lane is separate. Regardless of whether the sampled action was</a:t>
            </a:r>
          </a:p>
          <a:p>
            <a:r>
              <a:rPr dirty="0"/>
              <a:t>exploratory, the Q-learning target uses the greedy maximum at the successor.</a:t>
            </a:r>
          </a:p>
          <a:p>
            <a:r>
              <a:rPr dirty="0"/>
              <a:t>This separation between </a:t>
            </a:r>
            <a:r>
              <a:rPr dirty="0" err="1"/>
              <a:t>behaviour</a:t>
            </a:r>
            <a:r>
              <a:rPr dirty="0"/>
              <a:t> and target makes the method off-policy.</a:t>
            </a:r>
          </a:p>
          <a:p>
            <a:endParaRPr dirty="0"/>
          </a:p>
          <a:p>
            <a:r>
              <a:rPr dirty="0"/>
              <a:t>If epsilon is zero before the estimates are useful, the policy can lock into</a:t>
            </a:r>
          </a:p>
          <a:p>
            <a:r>
              <a:rPr dirty="0"/>
              <a:t>arbitrary early choices. If epsilon remains high during evaluation, measured</a:t>
            </a:r>
          </a:p>
          <a:p>
            <a:r>
              <a:rPr dirty="0"/>
              <a:t>performance may reflect continued random exploration rather than the intended</a:t>
            </a:r>
          </a:p>
          <a:p>
            <a:r>
              <a:rPr dirty="0"/>
              <a:t>greedy policy. We record both the schedule and the evaluated action rule.</a:t>
            </a:r>
          </a:p>
          <a:p>
            <a:endParaRPr dirty="0"/>
          </a:p>
          <a:p>
            <a:r>
              <a:rPr dirty="0"/>
              <a:t>There is no universal epsilon schedule. The environment, risk, coverage, and</a:t>
            </a:r>
          </a:p>
          <a:p>
            <a:r>
              <a:rPr dirty="0"/>
              <a:t>training budget determine what is defensible.</a:t>
            </a:r>
          </a:p>
          <a:p>
            <a:endParaRPr dirty="0"/>
          </a:p>
          <a:p>
            <a:r>
              <a:rPr dirty="0"/>
              <a:t>[Transition.] Off-policy learning permits this separation, but it does not</a:t>
            </a:r>
          </a:p>
          <a:p>
            <a:r>
              <a:rPr dirty="0"/>
              <a:t>remove the need for relevant data and clear assumptions.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Off-policy learning</a:t>
            </a:r>
          </a:p>
          <a:p>
            <a:endParaRPr lang="en-US" dirty="0"/>
          </a:p>
          <a:p>
            <a:r>
              <a:rPr lang="en-US" dirty="0"/>
              <a:t>Separating </a:t>
            </a:r>
            <a:r>
              <a:rPr lang="en-US" dirty="0" err="1"/>
              <a:t>behaviour</a:t>
            </a:r>
            <a:r>
              <a:rPr lang="en-US" dirty="0"/>
              <a:t> from target doesn't make arbitrary data adequate — unvisited actions stay unlearned.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**2 minutes**.</a:t>
            </a:r>
          </a:p>
          <a:p>
            <a:r>
              <a:rPr dirty="0"/>
              <a:t>- Define </a:t>
            </a:r>
            <a:r>
              <a:rPr dirty="0" err="1"/>
              <a:t>behaviour</a:t>
            </a:r>
            <a:r>
              <a:rPr dirty="0"/>
              <a:t> and target policies verbally.</a:t>
            </a:r>
          </a:p>
          <a:p>
            <a:r>
              <a:rPr dirty="0"/>
              <a:t>- Reject the interpretation “any historical data is automatically adequate.”</a:t>
            </a:r>
          </a:p>
          <a:p>
            <a:r>
              <a:rPr dirty="0"/>
              <a:t>- Keep convergence qualification short and precise.</a:t>
            </a:r>
          </a:p>
          <a:p>
            <a:r>
              <a:rPr dirty="0"/>
              <a:t>- [Transition] Apply semantics to episode-ending code.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</a:t>
            </a:r>
            <a:r>
              <a:rPr dirty="0" err="1"/>
              <a:t>behaviour</a:t>
            </a:r>
            <a:r>
              <a:rPr dirty="0"/>
              <a:t> policy produces experience. The target policy describes the</a:t>
            </a:r>
          </a:p>
          <a:p>
            <a:r>
              <a:rPr dirty="0"/>
              <a:t>continuation used by the update. In Q-learning, that target continuation is</a:t>
            </a:r>
          </a:p>
          <a:p>
            <a:r>
              <a:rPr dirty="0"/>
              <a:t>greedy with respect to the current Q estimates.</a:t>
            </a:r>
          </a:p>
          <a:p>
            <a:endParaRPr dirty="0"/>
          </a:p>
          <a:p>
            <a:r>
              <a:rPr dirty="0"/>
              <a:t>Off-policy does not mean that arbitrary data is adequate. The </a:t>
            </a:r>
            <a:r>
              <a:rPr dirty="0" err="1"/>
              <a:t>behaviour</a:t>
            </a:r>
            <a:r>
              <a:rPr dirty="0"/>
              <a:t> must</a:t>
            </a:r>
          </a:p>
          <a:p>
            <a:r>
              <a:rPr dirty="0"/>
              <a:t>visit relevant state–action pairs often enough to correct estimates. If an</a:t>
            </a:r>
          </a:p>
          <a:p>
            <a:r>
              <a:rPr dirty="0"/>
              <a:t>action is never tried, its value cannot be learned from this tabular update.</a:t>
            </a:r>
          </a:p>
          <a:p>
            <a:endParaRPr dirty="0"/>
          </a:p>
          <a:p>
            <a:r>
              <a:rPr dirty="0"/>
              <a:t>The original convergence result has assumptions about the tabular setting,</a:t>
            </a:r>
          </a:p>
          <a:p>
            <a:r>
              <a:rPr dirty="0"/>
              <a:t>sampling, and learning rates. A finite classroom run can still produce poor</a:t>
            </a:r>
          </a:p>
          <a:p>
            <a:r>
              <a:rPr dirty="0"/>
              <a:t>estimates. Function approximation introduces additional difficulties. And</a:t>
            </a:r>
          </a:p>
          <a:p>
            <a:r>
              <a:rPr dirty="0"/>
              <a:t>convergence inside a simulator does not prove that the task model or reward is</a:t>
            </a:r>
          </a:p>
          <a:p>
            <a:r>
              <a:rPr dirty="0"/>
              <a:t>appropriate outside it.</a:t>
            </a:r>
          </a:p>
          <a:p>
            <a:endParaRPr dirty="0"/>
          </a:p>
          <a:p>
            <a:r>
              <a:rPr dirty="0"/>
              <a:t>[Transition.] The next implementation detail is equally semantic: when an</a:t>
            </a:r>
          </a:p>
          <a:p>
            <a:r>
              <a:rPr dirty="0"/>
              <a:t>episode stops, does the task value really end?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Terminal masking in code</a:t>
            </a:r>
          </a:p>
          <a:p>
            <a:endParaRPr lang="en-US" dirty="0"/>
          </a:p>
          <a:p>
            <a:r>
              <a:rPr lang="en-US" dirty="0"/>
              <a:t>"Episode ended" and "task has no future value" are two separate questions, hence `terminated` vs. `truncated`.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Read the reset line separately from the continuation line.</a:t>
            </a:r>
          </a:p>
          <a:p>
            <a:r>
              <a:rPr dirty="0"/>
              <a:t>- Use the two timelines to explain why `ended` must not mask both cases.</a:t>
            </a:r>
          </a:p>
          <a:p>
            <a:r>
              <a:rPr dirty="0"/>
              <a:t>- State the finite-horizon qualification.</a:t>
            </a:r>
          </a:p>
          <a:p>
            <a:r>
              <a:rPr dirty="0"/>
              <a:t>- [Transition] Embed this rule in the complete Python loop.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The first line asks whether the sampled episode has ended. Either status means</a:t>
            </a:r>
          </a:p>
          <a:p>
            <a:r>
              <a:rPr dirty="0"/>
              <a:t>we will reset before collecting another transition.</a:t>
            </a:r>
          </a:p>
          <a:p>
            <a:endParaRPr dirty="0"/>
          </a:p>
          <a:p>
            <a:r>
              <a:rPr dirty="0"/>
              <a:t>The second line asks a different question: does the task have continuation</a:t>
            </a:r>
          </a:p>
          <a:p>
            <a:r>
              <a:rPr dirty="0"/>
              <a:t>value after this state? For a true terminal transition, no, so continuation is</a:t>
            </a:r>
          </a:p>
          <a:p>
            <a:r>
              <a:rPr dirty="0"/>
              <a:t>zero. For an external time-limit truncation, the current task state can still</a:t>
            </a:r>
          </a:p>
          <a:p>
            <a:r>
              <a:rPr dirty="0"/>
              <a:t>have value, so we normally bootstrap from the successor estimate.</a:t>
            </a:r>
          </a:p>
          <a:p>
            <a:endParaRPr dirty="0"/>
          </a:p>
          <a:p>
            <a:r>
              <a:rPr dirty="0"/>
              <a:t>The third line constructs the target from reward and the qualified</a:t>
            </a:r>
          </a:p>
          <a:p>
            <a:r>
              <a:rPr dirty="0"/>
              <a:t>continuation.</a:t>
            </a:r>
          </a:p>
          <a:p>
            <a:endParaRPr dirty="0"/>
          </a:p>
          <a:p>
            <a:r>
              <a:rPr dirty="0"/>
              <a:t>If the task itself has a fixed horizon—perhaps only three decisions are</a:t>
            </a:r>
          </a:p>
          <a:p>
            <a:r>
              <a:rPr dirty="0"/>
              <a:t>allowed—remaining time must be represented so that the state is Markov and the</a:t>
            </a:r>
          </a:p>
          <a:p>
            <a:r>
              <a:rPr dirty="0"/>
              <a:t>terminal rule reflects the actual task. The code cannot decide the modelling</a:t>
            </a:r>
          </a:p>
          <a:p>
            <a:r>
              <a:rPr dirty="0"/>
              <a:t>semantics for us.</a:t>
            </a:r>
          </a:p>
          <a:p>
            <a:endParaRPr dirty="0"/>
          </a:p>
          <a:p>
            <a:r>
              <a:rPr dirty="0"/>
              <a:t>This distinction is why Gymnasium replaced one ambiguous `done` signal with</a:t>
            </a:r>
          </a:p>
          <a:p>
            <a:r>
              <a:rPr dirty="0"/>
              <a:t>separate `terminated` and `truncated` outputs.</a:t>
            </a:r>
          </a:p>
          <a:p>
            <a:endParaRPr dirty="0"/>
          </a:p>
          <a:p>
            <a:r>
              <a:rPr dirty="0"/>
              <a:t>[Transition.] We can now read a complete environment interaction without</a:t>
            </a:r>
          </a:p>
          <a:p>
            <a:r>
              <a:rPr dirty="0"/>
              <a:t>letting the framework hide the mathematics.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Python loop</a:t>
            </a:r>
          </a:p>
          <a:p>
            <a:endParaRPr lang="en-US" dirty="0"/>
          </a:p>
          <a:p>
            <a:r>
              <a:rPr lang="en-US" dirty="0"/>
              <a:t>Six callouts from reset to update, with an explicit RNG and `info` kept out of policy input.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Read by numbered callouts, not line-by-line syntax narration.</a:t>
            </a:r>
          </a:p>
          <a:p>
            <a:r>
              <a:rPr dirty="0"/>
              <a:t>- Point out the explicit RNG passed to epsilon-greedy.</a:t>
            </a:r>
          </a:p>
          <a:p>
            <a:r>
              <a:rPr dirty="0"/>
              <a:t>- Keep `info` diagnostic, not policy input by accident.</a:t>
            </a:r>
          </a:p>
          <a:p>
            <a:r>
              <a:rPr dirty="0"/>
              <a:t>- State that full environment and tests belong to Lesson 07.</a:t>
            </a:r>
          </a:p>
          <a:p>
            <a:r>
              <a:rPr dirty="0"/>
              <a:t>- [Transition] Show the three outputs produced by repeated episodes.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Callout one resets the environment and establishes reproducibility. In a</a:t>
            </a:r>
          </a:p>
          <a:p>
            <a:r>
              <a:rPr dirty="0"/>
              <a:t>framework-independent class, the exact method signature can differ, but the</a:t>
            </a:r>
          </a:p>
          <a:p>
            <a:r>
              <a:rPr dirty="0"/>
              <a:t>contract should still return an observation and diagnostic information.</a:t>
            </a:r>
          </a:p>
          <a:p>
            <a:endParaRPr dirty="0"/>
          </a:p>
          <a:p>
            <a:r>
              <a:rPr dirty="0"/>
              <a:t>Callout two selects an action from the </a:t>
            </a:r>
            <a:r>
              <a:rPr dirty="0" err="1"/>
              <a:t>behaviour</a:t>
            </a:r>
            <a:r>
              <a:rPr dirty="0"/>
              <a:t> policy using an explicit</a:t>
            </a:r>
          </a:p>
          <a:p>
            <a:r>
              <a:rPr dirty="0"/>
              <a:t>random-number generator. Callout three applies the action and unpacks the next</a:t>
            </a:r>
          </a:p>
          <a:p>
            <a:r>
              <a:rPr dirty="0"/>
              <a:t>observation, reward, and the two boundary signals.</a:t>
            </a:r>
          </a:p>
          <a:p>
            <a:endParaRPr dirty="0"/>
          </a:p>
          <a:p>
            <a:r>
              <a:rPr dirty="0"/>
              <a:t>Callout four constructs the continuation with terminal masking. Callout five</a:t>
            </a:r>
          </a:p>
          <a:p>
            <a:r>
              <a:rPr dirty="0"/>
              <a:t>performs the exact Q-learning update we calculated. Callout six decides whether</a:t>
            </a:r>
          </a:p>
          <a:p>
            <a:r>
              <a:rPr dirty="0"/>
              <a:t>to break and reset or advance the current observation.</a:t>
            </a:r>
          </a:p>
          <a:p>
            <a:endParaRPr dirty="0"/>
          </a:p>
          <a:p>
            <a:r>
              <a:rPr dirty="0"/>
              <a:t>`info` is useful for logging hidden state, success, collision count, and reward</a:t>
            </a:r>
          </a:p>
          <a:p>
            <a:r>
              <a:rPr dirty="0"/>
              <a:t>components. It should not leak privileged information into the policy unless</a:t>
            </a:r>
          </a:p>
          <a:p>
            <a:r>
              <a:rPr dirty="0"/>
              <a:t>that information is explicitly part of the observation contract.</a:t>
            </a:r>
          </a:p>
          <a:p>
            <a:endParaRPr dirty="0"/>
          </a:p>
          <a:p>
            <a:r>
              <a:rPr dirty="0"/>
              <a:t>The deck shows only the algorithmic spine. Lesson 07 will supply the complete</a:t>
            </a:r>
          </a:p>
          <a:p>
            <a:r>
              <a:rPr dirty="0" err="1"/>
              <a:t>GridRoom</a:t>
            </a:r>
            <a:r>
              <a:rPr dirty="0"/>
              <a:t>, tests for deterministic transitions and boundary semantics, training</a:t>
            </a:r>
          </a:p>
          <a:p>
            <a:r>
              <a:rPr dirty="0"/>
              <a:t>loops, plots, and a small optional Gymnasium adapter.</a:t>
            </a:r>
          </a:p>
          <a:p>
            <a:endParaRPr dirty="0"/>
          </a:p>
          <a:p>
            <a:r>
              <a:rPr dirty="0"/>
              <a:t>[Transition.] Repeated episodes turn the table into three inspectable pieces</a:t>
            </a:r>
          </a:p>
          <a:p>
            <a:r>
              <a:rPr dirty="0"/>
              <a:t>of evidence: a learning trace, a greedy policy map, and evaluated rollouts.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Four views of a learned policy</a:t>
            </a:r>
          </a:p>
          <a:p>
            <a:endParaRPr lang="en-US" dirty="0"/>
          </a:p>
          <a:p>
            <a:r>
              <a:rPr lang="en-US" dirty="0"/>
              <a:t>Training curve, value heatmap, arrow map, and rollout answer different questions; none suffices alone.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**6 minutes**.</a:t>
            </a:r>
          </a:p>
          <a:p>
            <a:r>
              <a:rPr dirty="0"/>
              <a:t>- Read clockwise: training curve, value heatmap, arrows, rollout.</a:t>
            </a:r>
          </a:p>
          <a:p>
            <a:r>
              <a:rPr dirty="0"/>
              <a:t>- Label training evidence and evaluation evidence separately.</a:t>
            </a:r>
          </a:p>
          <a:p>
            <a:r>
              <a:rPr dirty="0"/>
              <a:t>- Use one failure trace, not only the best rollout.</a:t>
            </a:r>
          </a:p>
          <a:p>
            <a:r>
              <a:rPr dirty="0"/>
              <a:t>- Point out inaccessible/blocked cells and ties.</a:t>
            </a:r>
          </a:p>
          <a:p>
            <a:r>
              <a:rPr dirty="0"/>
              <a:t>- Do not claim convergence from visual flattening alone.</a:t>
            </a:r>
          </a:p>
          <a:p>
            <a:r>
              <a:rPr dirty="0"/>
              <a:t>- [Transition] Challenge the reward that produced the policy.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Repeated episodes produce a Q-table, but the table alone is difficult to</a:t>
            </a:r>
          </a:p>
          <a:p>
            <a:r>
              <a:rPr dirty="0"/>
              <a:t>interpret. We create four linked views.</a:t>
            </a:r>
          </a:p>
          <a:p>
            <a:endParaRPr dirty="0"/>
          </a:p>
          <a:p>
            <a:r>
              <a:rPr dirty="0"/>
              <a:t>At top left, the training curve shows what happened while data were being</a:t>
            </a:r>
          </a:p>
          <a:p>
            <a:r>
              <a:rPr dirty="0"/>
              <a:t>collected. A rising return or success rate suggests change, but it does not</a:t>
            </a:r>
          </a:p>
          <a:p>
            <a:r>
              <a:rPr dirty="0"/>
              <a:t>prove general performance. At top right, the maximum action value at each cell</a:t>
            </a:r>
          </a:p>
          <a:p>
            <a:r>
              <a:rPr dirty="0"/>
              <a:t>forms a value heatmap. Blocked and unreachable cells must remain explicitly</a:t>
            </a:r>
          </a:p>
          <a:p>
            <a:r>
              <a:rPr dirty="0"/>
              <a:t>marked rather than </a:t>
            </a:r>
            <a:r>
              <a:rPr dirty="0" err="1"/>
              <a:t>coloured</a:t>
            </a:r>
            <a:r>
              <a:rPr dirty="0"/>
              <a:t> as if estimated.</a:t>
            </a:r>
          </a:p>
          <a:p>
            <a:endParaRPr dirty="0"/>
          </a:p>
          <a:p>
            <a:r>
              <a:rPr dirty="0"/>
              <a:t>At bottom right, arrows convert each row into a greedy action. Ties need a</a:t>
            </a:r>
          </a:p>
          <a:p>
            <a:r>
              <a:rPr dirty="0"/>
              <a:t>visible convention. Loops and arrows into walls reveal policy defects quickly.</a:t>
            </a:r>
          </a:p>
          <a:p>
            <a:r>
              <a:rPr dirty="0"/>
              <a:t>At bottom left, one rollout explains a particular success or failure in room</a:t>
            </a:r>
          </a:p>
          <a:p>
            <a:r>
              <a:rPr dirty="0"/>
              <a:t>coordinates.</a:t>
            </a:r>
          </a:p>
          <a:p>
            <a:endParaRPr dirty="0"/>
          </a:p>
          <a:p>
            <a:r>
              <a:rPr dirty="0"/>
              <a:t>These views answer different questions. The curve summarizes many training</a:t>
            </a:r>
          </a:p>
          <a:p>
            <a:r>
              <a:rPr dirty="0"/>
              <a:t>episodes. The heatmap exposes the learned estimate. The arrows show the</a:t>
            </a:r>
          </a:p>
          <a:p>
            <a:r>
              <a:rPr dirty="0"/>
              <a:t>decision rule. The rollout provides a trace for diagnosis. None is sufficient</a:t>
            </a:r>
          </a:p>
          <a:p>
            <a:r>
              <a:rPr dirty="0"/>
              <a:t>alone.</a:t>
            </a:r>
          </a:p>
          <a:p>
            <a:endParaRPr dirty="0"/>
          </a:p>
          <a:p>
            <a:r>
              <a:rPr dirty="0"/>
              <a:t>For the final deck, every displayed number and path will come from the verified</a:t>
            </a:r>
          </a:p>
          <a:p>
            <a:r>
              <a:rPr dirty="0"/>
              <a:t>reference implementation, with parameters and seeds recorded. We will also</a:t>
            </a:r>
          </a:p>
          <a:p>
            <a:r>
              <a:rPr dirty="0"/>
              <a:t>separate evaluation rollouts from training episodes so exploratory </a:t>
            </a:r>
            <a:r>
              <a:rPr dirty="0" err="1"/>
              <a:t>behaviour</a:t>
            </a:r>
            <a:endParaRPr dirty="0"/>
          </a:p>
          <a:p>
            <a:r>
              <a:rPr dirty="0"/>
              <a:t>does not contaminate the policy claim.</a:t>
            </a:r>
          </a:p>
          <a:p>
            <a:endParaRPr dirty="0"/>
          </a:p>
          <a:p>
            <a:r>
              <a:rPr dirty="0"/>
              <a:t>[Ask.] If the policy reliably reaches a cell beside the handrail but never</a:t>
            </a:r>
          </a:p>
          <a:p>
            <a:r>
              <a:rPr dirty="0"/>
              <a:t>enters the declared target, is that almost success or reward failure? The</a:t>
            </a:r>
          </a:p>
          <a:p>
            <a:r>
              <a:rPr dirty="0"/>
              <a:t>answer depends on the task contract, not visual sympathy.</a:t>
            </a:r>
          </a:p>
          <a:p>
            <a:endParaRPr dirty="0"/>
          </a:p>
          <a:p>
            <a:r>
              <a:rPr dirty="0"/>
              <a:t>[Transition.] Let us now compare three reward contracts that can produce very</a:t>
            </a:r>
          </a:p>
          <a:p>
            <a:r>
              <a:rPr dirty="0"/>
              <a:t>different </a:t>
            </a:r>
            <a:r>
              <a:rPr dirty="0" err="1"/>
              <a:t>behaviour</a:t>
            </a:r>
            <a:r>
              <a:rPr dirty="0"/>
              <a:t> in the same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Three reward contracts</a:t>
            </a:r>
          </a:p>
          <a:p>
            <a:endParaRPr lang="en-US" dirty="0"/>
          </a:p>
          <a:p>
            <a:r>
              <a:rPr lang="en-US" dirty="0"/>
              <a:t>Sparse, step-cost, and visibility rewards yield different </a:t>
            </a:r>
            <a:r>
              <a:rPr lang="en-US" dirty="0" err="1"/>
              <a:t>behaviour</a:t>
            </a:r>
            <a:r>
              <a:rPr lang="en-US" dirty="0"/>
              <a:t>, with repairs split across reward, constraints, and evaluation.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[Ask] Predict </a:t>
            </a:r>
            <a:r>
              <a:rPr dirty="0" err="1"/>
              <a:t>behaviour</a:t>
            </a:r>
            <a:r>
              <a:rPr dirty="0"/>
              <a:t> before revealing paths.</a:t>
            </a:r>
          </a:p>
          <a:p>
            <a:r>
              <a:rPr dirty="0"/>
              <a:t>- Allow 45 seconds individually, then collect three answers.</a:t>
            </a:r>
          </a:p>
          <a:p>
            <a:r>
              <a:rPr dirty="0"/>
              <a:t>- Ask whether the repair belongs in reward, environment constraint, or</a:t>
            </a:r>
          </a:p>
          <a:p>
            <a:r>
              <a:rPr dirty="0"/>
              <a:t>  evaluation.</a:t>
            </a:r>
          </a:p>
          <a:p>
            <a:r>
              <a:rPr dirty="0"/>
              <a:t>- Make the healthcare caveat explicit.</a:t>
            </a:r>
          </a:p>
          <a:p>
            <a:r>
              <a:rPr dirty="0"/>
              <a:t>- [Transition] Audit an overconfident evaluation claim.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Predict the </a:t>
            </a:r>
            <a:r>
              <a:rPr dirty="0" err="1"/>
              <a:t>behaviour</a:t>
            </a:r>
            <a:r>
              <a:rPr dirty="0"/>
              <a:t> encouraged by each reward. You have forty-five</a:t>
            </a:r>
          </a:p>
          <a:p>
            <a:r>
              <a:rPr dirty="0"/>
              <a:t>seconds.</a:t>
            </a:r>
          </a:p>
          <a:p>
            <a:endParaRPr dirty="0"/>
          </a:p>
          <a:p>
            <a:r>
              <a:rPr dirty="0"/>
              <a:t>[Pause.]</a:t>
            </a:r>
          </a:p>
          <a:p>
            <a:endParaRPr dirty="0"/>
          </a:p>
          <a:p>
            <a:r>
              <a:rPr dirty="0"/>
              <a:t>The sparse target reward expresses completion clearly, but early experience</a:t>
            </a:r>
          </a:p>
          <a:p>
            <a:r>
              <a:rPr dirty="0"/>
              <a:t>may contain little positive feedback. Adding a small step cost encourages</a:t>
            </a:r>
          </a:p>
          <a:p>
            <a:r>
              <a:rPr dirty="0"/>
              <a:t>shorter successful paths, although it changes the return scale and can make</a:t>
            </a:r>
          </a:p>
          <a:p>
            <a:r>
              <a:rPr dirty="0"/>
              <a:t>long necessary routes unattractive.</a:t>
            </a:r>
          </a:p>
          <a:p>
            <a:endParaRPr dirty="0"/>
          </a:p>
          <a:p>
            <a:r>
              <a:rPr dirty="0"/>
              <a:t>The third proxy gives one point whenever the target is visible. The revealed</a:t>
            </a:r>
          </a:p>
          <a:p>
            <a:r>
              <a:rPr dirty="0"/>
              <a:t>rollout loiters inside the visibility zone. It collects reward without</a:t>
            </a:r>
          </a:p>
          <a:p>
            <a:r>
              <a:rPr dirty="0"/>
              <a:t>completing the intended task.</a:t>
            </a:r>
          </a:p>
          <a:p>
            <a:endParaRPr dirty="0"/>
          </a:p>
          <a:p>
            <a:r>
              <a:rPr dirty="0"/>
              <a:t>[Ask.] How would you repair it? One option is to reward a one-time completion</a:t>
            </a:r>
          </a:p>
          <a:p>
            <a:r>
              <a:rPr dirty="0"/>
              <a:t>event. A constraint can prohibit unsafe cells. An external metric can count</a:t>
            </a:r>
          </a:p>
          <a:p>
            <a:r>
              <a:rPr dirty="0"/>
              <a:t>task completion, collision, or repeated proxy collection without entering the</a:t>
            </a:r>
          </a:p>
          <a:p>
            <a:r>
              <a:rPr dirty="0"/>
              <a:t>optimized return. The right answer may use all three layers.</a:t>
            </a:r>
          </a:p>
          <a:p>
            <a:endParaRPr dirty="0"/>
          </a:p>
          <a:p>
            <a:r>
              <a:rPr dirty="0"/>
              <a:t>Adding more reward terms is not automatically safer; every new proxy can</a:t>
            </a:r>
          </a:p>
          <a:p>
            <a:r>
              <a:rPr dirty="0"/>
              <a:t>create another tradeoff. In a rehabilitation interpretation, comfort, human</a:t>
            </a:r>
          </a:p>
          <a:p>
            <a:r>
              <a:rPr dirty="0"/>
              <a:t>intent, and clinical usefulness cannot be established by this classroom</a:t>
            </a:r>
          </a:p>
          <a:p>
            <a:r>
              <a:rPr dirty="0"/>
              <a:t>reward. The simulation teaches specification failure, not patient-facing</a:t>
            </a:r>
          </a:p>
          <a:p>
            <a:r>
              <a:rPr dirty="0"/>
              <a:t>policy validation.</a:t>
            </a:r>
          </a:p>
          <a:p>
            <a:endParaRPr dirty="0"/>
          </a:p>
          <a:p>
            <a:r>
              <a:rPr dirty="0"/>
              <a:t>[Transition.] Even with a plausible reward, one successful trace is much too</a:t>
            </a:r>
          </a:p>
          <a:p>
            <a:r>
              <a:rPr dirty="0"/>
              <a:t>little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One success is not evidence</a:t>
            </a:r>
          </a:p>
          <a:p>
            <a:endParaRPr lang="en-US" dirty="0"/>
          </a:p>
          <a:p>
            <a:r>
              <a:rPr lang="en-US" dirty="0"/>
              <a:t>A seed-7 rollout is a demonstration; claims need independent runs, held-out conditions, uncertainty, and baselines.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**3 minutes**.</a:t>
            </a:r>
          </a:p>
          <a:p>
            <a:r>
              <a:rPr dirty="0"/>
              <a:t>- [Ask] Let students falsify the claim.</a:t>
            </a:r>
          </a:p>
          <a:p>
            <a:r>
              <a:rPr dirty="0"/>
              <a:t>- Distinguish training seed from evaluation episode.</a:t>
            </a:r>
          </a:p>
          <a:p>
            <a:r>
              <a:rPr dirty="0"/>
              <a:t>- Name demonstration versus evaluation.</a:t>
            </a:r>
          </a:p>
          <a:p>
            <a:r>
              <a:rPr dirty="0"/>
              <a:t>- Avoid prescribing one universal sample count.</a:t>
            </a:r>
          </a:p>
          <a:p>
            <a:r>
              <a:rPr dirty="0"/>
              <a:t>- [Transition] Build the minimum comparison.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[Ask.] With seed seven, the policy reaches the target once. Does it work?</a:t>
            </a:r>
          </a:p>
          <a:p>
            <a:endParaRPr dirty="0"/>
          </a:p>
          <a:p>
            <a:r>
              <a:rPr dirty="0"/>
              <a:t>The rollout is a demonstration. It proves that this particular execution</a:t>
            </a:r>
          </a:p>
          <a:p>
            <a:r>
              <a:rPr dirty="0"/>
              <a:t>reached the target. It does not estimate reliability, compare alternatives, or</a:t>
            </a:r>
          </a:p>
          <a:p>
            <a:r>
              <a:rPr dirty="0"/>
              <a:t>test generalization.</a:t>
            </a:r>
          </a:p>
          <a:p>
            <a:endParaRPr dirty="0"/>
          </a:p>
          <a:p>
            <a:r>
              <a:rPr dirty="0"/>
              <a:t>We need to know whether seed seven was a training seed, an evaluation seed, or</a:t>
            </a:r>
          </a:p>
          <a:p>
            <a:r>
              <a:rPr dirty="0"/>
              <a:t>both. We need independent training runs because learning outcomes can vary. We</a:t>
            </a:r>
          </a:p>
          <a:p>
            <a:r>
              <a:rPr dirty="0"/>
              <a:t>need repeated evaluation episodes for each trained policy. We need held-out</a:t>
            </a:r>
          </a:p>
          <a:p>
            <a:r>
              <a:rPr dirty="0"/>
              <a:t>starts, transition noise, or layout changes that match the claim. We need</a:t>
            </a:r>
          </a:p>
          <a:p>
            <a:r>
              <a:rPr dirty="0"/>
              <a:t>uncertainty and categorized failures.</a:t>
            </a:r>
          </a:p>
          <a:p>
            <a:endParaRPr dirty="0"/>
          </a:p>
          <a:p>
            <a:r>
              <a:rPr dirty="0"/>
              <a:t>Most importantly, we need baselines. If a random policy succeeds equally often</a:t>
            </a:r>
          </a:p>
          <a:p>
            <a:r>
              <a:rPr dirty="0"/>
              <a:t>because the room is trivial, the learning claim is weak. If a transparent</a:t>
            </a:r>
          </a:p>
          <a:p>
            <a:r>
              <a:rPr dirty="0"/>
              <a:t>heuristic is better, the experiment has not justified learning.</a:t>
            </a:r>
          </a:p>
          <a:p>
            <a:endParaRPr dirty="0"/>
          </a:p>
          <a:p>
            <a:r>
              <a:rPr dirty="0"/>
              <a:t>The exact number of runs depends on variance, cost, and the precision required.</a:t>
            </a:r>
          </a:p>
          <a:p>
            <a:r>
              <a:rPr dirty="0"/>
              <a:t>The principle is that the evidence should be designed to falsify the claim,</a:t>
            </a:r>
          </a:p>
          <a:p>
            <a:r>
              <a:rPr dirty="0"/>
              <a:t>not to showcase its luckiest trace.</a:t>
            </a:r>
          </a:p>
          <a:p>
            <a:endParaRPr dirty="0"/>
          </a:p>
          <a:p>
            <a:r>
              <a:rPr dirty="0"/>
              <a:t>[Transition.] Our minimum evaluation compares three policies under the same</a:t>
            </a:r>
          </a:p>
          <a:p>
            <a:r>
              <a:rPr dirty="0"/>
              <a:t>declared test conditions.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The minimum evaluation</a:t>
            </a:r>
          </a:p>
          <a:p>
            <a:endParaRPr lang="en-US" dirty="0"/>
          </a:p>
          <a:p>
            <a:r>
              <a:rPr lang="en-US" dirty="0"/>
              <a:t>Random, heuristic, and learned policies under one protocol — and if the heuristic wins, that's a valid result.</a:t>
            </a:r>
          </a:p>
          <a:p>
            <a:endParaRPr lang="en-US" u="none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**5 minutes**.</a:t>
            </a:r>
          </a:p>
          <a:p>
            <a:r>
              <a:rPr dirty="0"/>
              <a:t>- Read protocol before result bars.</a:t>
            </a:r>
          </a:p>
          <a:p>
            <a:r>
              <a:rPr dirty="0"/>
              <a:t>- Ensure all policies receive only declared information.</a:t>
            </a:r>
          </a:p>
          <a:p>
            <a:r>
              <a:rPr dirty="0"/>
              <a:t>- Separate trained-policy variability from episode variability.</a:t>
            </a:r>
          </a:p>
          <a:p>
            <a:r>
              <a:rPr dirty="0"/>
              <a:t>- Explain why return and success can disagree.</a:t>
            </a:r>
          </a:p>
          <a:p>
            <a:r>
              <a:rPr dirty="0"/>
              <a:t>- Use the heuristic as a scientific control.</a:t>
            </a:r>
          </a:p>
          <a:p>
            <a:r>
              <a:rPr dirty="0"/>
              <a:t>- [Transition] Convert the evidence standard into the Lesson 07 contract.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Before reading any bar, read the protocol. Each learned policy is trained with</a:t>
            </a:r>
          </a:p>
          <a:p>
            <a:r>
              <a:rPr dirty="0"/>
              <a:t>an independently controlled seed. It is then evaluated greedily over repeated</a:t>
            </a:r>
          </a:p>
          <a:p>
            <a:r>
              <a:rPr dirty="0"/>
              <a:t>episodes drawn from a held-out set. Random and heuristic policies face the same</a:t>
            </a:r>
          </a:p>
          <a:p>
            <a:r>
              <a:rPr dirty="0"/>
              <a:t>conditions and receive only the information declared in their interfaces.</a:t>
            </a:r>
          </a:p>
          <a:p>
            <a:endParaRPr dirty="0"/>
          </a:p>
          <a:p>
            <a:r>
              <a:rPr dirty="0"/>
              <a:t>We report success because task completion matters. We report steps because two</a:t>
            </a:r>
          </a:p>
          <a:p>
            <a:r>
              <a:rPr dirty="0"/>
              <a:t>successful policies can have very different efficiency. We report return</a:t>
            </a:r>
          </a:p>
          <a:p>
            <a:r>
              <a:rPr dirty="0"/>
              <a:t>because it is the optimized quantity. We report collisions and categorized</a:t>
            </a:r>
          </a:p>
          <a:p>
            <a:r>
              <a:rPr dirty="0"/>
              <a:t>failures because averages can hide unacceptable </a:t>
            </a:r>
            <a:r>
              <a:rPr dirty="0" err="1"/>
              <a:t>behaviour</a:t>
            </a:r>
            <a:r>
              <a:rPr dirty="0"/>
              <a:t>.</a:t>
            </a:r>
          </a:p>
          <a:p>
            <a:endParaRPr dirty="0"/>
          </a:p>
          <a:p>
            <a:r>
              <a:rPr dirty="0"/>
              <a:t>Return and success can disagree. A policy can collect shaped reward without</a:t>
            </a:r>
          </a:p>
          <a:p>
            <a:r>
              <a:rPr dirty="0"/>
              <a:t>finishing, or succeed through a long path with lower return. That disagreement</a:t>
            </a:r>
          </a:p>
          <a:p>
            <a:r>
              <a:rPr dirty="0"/>
              <a:t>is diagnostic evidence about reward design.</a:t>
            </a:r>
          </a:p>
          <a:p>
            <a:endParaRPr dirty="0"/>
          </a:p>
          <a:p>
            <a:r>
              <a:rPr dirty="0"/>
              <a:t>Variability also has layers. Different training seeds produce different</a:t>
            </a:r>
          </a:p>
          <a:p>
            <a:r>
              <a:rPr dirty="0"/>
              <a:t>learned tables. Different evaluation episodes expose stochastic outcomes.</a:t>
            </a:r>
          </a:p>
          <a:p>
            <a:r>
              <a:rPr dirty="0"/>
              <a:t>The final chart should communicate uncertainty rather than display only one</a:t>
            </a:r>
          </a:p>
          <a:p>
            <a:r>
              <a:rPr dirty="0"/>
              <a:t>mean or best run.</a:t>
            </a:r>
          </a:p>
          <a:p>
            <a:endParaRPr dirty="0"/>
          </a:p>
          <a:p>
            <a:r>
              <a:rPr dirty="0"/>
              <a:t>The heuristic is a scientific control. If it is simpler, more reliable, and</a:t>
            </a:r>
          </a:p>
          <a:p>
            <a:r>
              <a:rPr dirty="0"/>
              <a:t>more efficient, the honest conclusion may be that learning is unnecessary for</a:t>
            </a:r>
          </a:p>
          <a:p>
            <a:r>
              <a:rPr dirty="0"/>
              <a:t>this formulation. That is a successful experiment, even if it is not a</a:t>
            </a:r>
          </a:p>
          <a:p>
            <a:r>
              <a:rPr dirty="0"/>
              <a:t>successful RL product claim.</a:t>
            </a:r>
          </a:p>
          <a:p>
            <a:endParaRPr dirty="0"/>
          </a:p>
          <a:p>
            <a:r>
              <a:rPr dirty="0"/>
              <a:t>[Transition.] Lesson 07 turns this complete contract into code, tests, plots,</a:t>
            </a:r>
          </a:p>
          <a:p>
            <a:r>
              <a:rPr dirty="0"/>
              <a:t>and a reusable policy interface.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Bridge to Lesson 07</a:t>
            </a:r>
          </a:p>
          <a:p>
            <a:endParaRPr lang="en-US" dirty="0"/>
          </a:p>
          <a:p>
            <a:r>
              <a:rPr lang="en-US" dirty="0"/>
              <a:t>Define, implement, test, evaluate, interface — then the exit ticket: learning must earn its complexity.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**4 minutes**.</a:t>
            </a:r>
          </a:p>
          <a:p>
            <a:r>
              <a:rPr dirty="0"/>
              <a:t>- Read the five verbs left-to-right.</a:t>
            </a:r>
          </a:p>
          <a:p>
            <a:r>
              <a:rPr dirty="0"/>
              <a:t>- Make testing part of implementation, not an afterthought.</a:t>
            </a:r>
          </a:p>
          <a:p>
            <a:r>
              <a:rPr dirty="0"/>
              <a:t>- State the final-lab RL role: navigation or viewpoint selection.</a:t>
            </a:r>
          </a:p>
          <a:p>
            <a:r>
              <a:rPr dirty="0"/>
              <a:t>- [Ask] Give two minutes for the exit ticket.</a:t>
            </a:r>
          </a:p>
          <a:p>
            <a:r>
              <a:rPr dirty="0"/>
              <a:t>- Close on “learning must earn its complexity.”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Lesson 07 follows five verbs.</a:t>
            </a:r>
          </a:p>
          <a:p>
            <a:endParaRPr dirty="0"/>
          </a:p>
          <a:p>
            <a:r>
              <a:rPr dirty="0"/>
              <a:t>Define the </a:t>
            </a:r>
            <a:r>
              <a:rPr dirty="0" err="1"/>
              <a:t>GridRoom</a:t>
            </a:r>
            <a:r>
              <a:rPr dirty="0"/>
              <a:t> contract, including state versus observation, collision</a:t>
            </a:r>
          </a:p>
          <a:p>
            <a:r>
              <a:rPr dirty="0"/>
              <a:t>dynamics, reward, termination, and truncation. Implement epsilon-greedy action</a:t>
            </a:r>
          </a:p>
          <a:p>
            <a:r>
              <a:rPr dirty="0"/>
              <a:t>selection and the tabular Q-learning update. Test the transition function,</a:t>
            </a:r>
          </a:p>
          <a:p>
            <a:r>
              <a:rPr dirty="0"/>
              <a:t>terminal masking, time-limit </a:t>
            </a:r>
            <a:r>
              <a:rPr dirty="0" err="1"/>
              <a:t>behaviour</a:t>
            </a:r>
            <a:r>
              <a:rPr dirty="0"/>
              <a:t>, and reproducible randomness. Evaluate</a:t>
            </a:r>
          </a:p>
          <a:p>
            <a:r>
              <a:rPr dirty="0"/>
              <a:t>random, heuristic, and learned policies on held-out conditions. Then preserve</a:t>
            </a:r>
          </a:p>
          <a:p>
            <a:r>
              <a:rPr dirty="0"/>
              <a:t>a small interface: given an observation, return an action.</a:t>
            </a:r>
          </a:p>
          <a:p>
            <a:endParaRPr dirty="0"/>
          </a:p>
          <a:p>
            <a:r>
              <a:rPr dirty="0"/>
              <a:t>That interface matters later. In Lesson 12, another component should not need</a:t>
            </a:r>
          </a:p>
          <a:p>
            <a:r>
              <a:rPr dirty="0"/>
              <a:t>to know whether the policy is a Q-table or a prepared model. RL will perform an</a:t>
            </a:r>
          </a:p>
          <a:p>
            <a:r>
              <a:rPr dirty="0"/>
              <a:t>identifiable function—navigation or viewpoint selection—inside the integrated</a:t>
            </a:r>
          </a:p>
          <a:p>
            <a:r>
              <a:rPr dirty="0"/>
              <a:t>virtual and real-world flow.</a:t>
            </a:r>
          </a:p>
          <a:p>
            <a:endParaRPr dirty="0"/>
          </a:p>
          <a:p>
            <a:r>
              <a:rPr dirty="0"/>
              <a:t>[Ask.] Complete the exit ticket. First, name one state variable and the</a:t>
            </a:r>
          </a:p>
          <a:p>
            <a:r>
              <a:rPr dirty="0"/>
              <a:t>observation that exposes or hides it. Second, name one true terminal condition</a:t>
            </a:r>
          </a:p>
          <a:p>
            <a:r>
              <a:rPr dirty="0"/>
              <a:t>and one external truncation. Third, name a baseline that could falsify the need</a:t>
            </a:r>
          </a:p>
          <a:p>
            <a:r>
              <a:rPr dirty="0"/>
              <a:t>for learning.</a:t>
            </a:r>
          </a:p>
          <a:p>
            <a:endParaRPr dirty="0"/>
          </a:p>
          <a:p>
            <a:r>
              <a:rPr dirty="0"/>
              <a:t>[Pause for two minutes.]</a:t>
            </a:r>
          </a:p>
          <a:p>
            <a:endParaRPr dirty="0"/>
          </a:p>
          <a:p>
            <a:r>
              <a:rPr dirty="0"/>
              <a:t>The central lesson is this: RL is not only an update equation. It is an</a:t>
            </a:r>
          </a:p>
          <a:p>
            <a:r>
              <a:rPr dirty="0"/>
              <a:t>environment specification, an experience-collection process, and an empirical</a:t>
            </a:r>
          </a:p>
          <a:p>
            <a:r>
              <a:rPr dirty="0"/>
              <a:t>claim. Learning must earn its complexity through evidence.</a:t>
            </a:r>
          </a:p>
          <a:p>
            <a:endParaRPr dirty="0"/>
          </a:p>
          <a:p>
            <a:r>
              <a:rPr dirty="0"/>
              <a:t>[Transition.] The next lesson implements the contract and makes every failure</a:t>
            </a:r>
          </a:p>
          <a:p>
            <a:r>
              <a:rPr dirty="0"/>
              <a:t>visible.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References: foundations</a:t>
            </a:r>
          </a:p>
          <a:p>
            <a:endParaRPr lang="en-US" dirty="0"/>
          </a:p>
          <a:p>
            <a:r>
              <a:rPr lang="en-US" dirty="0"/>
              <a:t>Sutton and Barto, Watkins and Dayan, and Gymnasium documentation.</a:t>
            </a:r>
          </a:p>
          <a:p>
            <a:endParaRPr lang="en-US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**not presented**.</a:t>
            </a:r>
          </a:p>
          <a:p>
            <a:r>
              <a:rPr dirty="0"/>
              <a:t>- Not normally presented.</a:t>
            </a:r>
          </a:p>
          <a:p>
            <a:r>
              <a:rPr dirty="0"/>
              <a:t>- Keep links readable in the PPTX Notes and source ledger.</a:t>
            </a:r>
          </a:p>
          <a:p>
            <a:r>
              <a:rPr dirty="0"/>
              <a:t>- Use this page when students ask for the mathematical or API foundation.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reference page is not part of the timed presentation. Sutton and Barto</a:t>
            </a:r>
          </a:p>
          <a:p>
            <a:r>
              <a:rPr dirty="0"/>
              <a:t>provide the core vocabulary and mathematical development. Watkins and Dayan</a:t>
            </a:r>
          </a:p>
          <a:p>
            <a:r>
              <a:rPr dirty="0"/>
              <a:t>support the original tabular Q-learning result and its qualifications.</a:t>
            </a:r>
          </a:p>
          <a:p>
            <a:r>
              <a:rPr dirty="0"/>
              <a:t>Gymnasium documentation supports the contemporary environment interface,</a:t>
            </a:r>
          </a:p>
          <a:p>
            <a:r>
              <a:rPr dirty="0"/>
              <a:t>including separate termination and truncation signals.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### References: evaluation practice</a:t>
            </a:r>
          </a:p>
          <a:p>
            <a:endParaRPr lang="en-US" dirty="0"/>
          </a:p>
          <a:p>
            <a:r>
              <a:rPr lang="en-US" dirty="0"/>
              <a:t>Henderson, Agarwal, and Stable-Baselines3 guidance on reliable RL comparison.</a:t>
            </a:r>
          </a:p>
          <a:p>
            <a:endParaRPr lang="en-US" u="sng" dirty="0"/>
          </a:p>
          <a:p>
            <a:r>
              <a:rPr dirty="0"/>
              <a:t>### Presenter reminders</a:t>
            </a:r>
          </a:p>
          <a:p>
            <a:endParaRPr dirty="0"/>
          </a:p>
          <a:p>
            <a:r>
              <a:rPr dirty="0"/>
              <a:t>- Suggested duration: **not presented**.</a:t>
            </a:r>
          </a:p>
          <a:p>
            <a:r>
              <a:rPr dirty="0"/>
              <a:t>- Not normally presented.</a:t>
            </a:r>
          </a:p>
          <a:p>
            <a:r>
              <a:rPr dirty="0"/>
              <a:t>- Emphasize that the papers study deep-RL evaluation, while the lesson applies</a:t>
            </a:r>
          </a:p>
          <a:p>
            <a:r>
              <a:rPr dirty="0"/>
              <a:t>  their experimental discipline to a transparent tabular case.</a:t>
            </a:r>
          </a:p>
          <a:p>
            <a:r>
              <a:rPr dirty="0"/>
              <a:t>- Keep framework guidance subordinate to primary sources.</a:t>
            </a:r>
          </a:p>
          <a:p>
            <a:endParaRPr dirty="0"/>
          </a:p>
          <a:p>
            <a:r>
              <a:rPr dirty="0"/>
              <a:t>### Near-verbatim delivery</a:t>
            </a:r>
          </a:p>
          <a:p>
            <a:endParaRPr dirty="0"/>
          </a:p>
          <a:p>
            <a:r>
              <a:rPr dirty="0"/>
              <a:t>This reference page is also outside the timed presentation. Henderson and</a:t>
            </a:r>
          </a:p>
          <a:p>
            <a:r>
              <a:rPr dirty="0"/>
              <a:t>colleagues document how implementation choices and variance can undermine RL</a:t>
            </a:r>
          </a:p>
          <a:p>
            <a:r>
              <a:rPr dirty="0"/>
              <a:t>claims. Agarwal and colleagues develop more reliable statistical comparison</a:t>
            </a:r>
          </a:p>
          <a:p>
            <a:r>
              <a:rPr dirty="0"/>
              <a:t>practices. Stable-Baselines3 provides practical evaluation guidance but is not</a:t>
            </a:r>
          </a:p>
          <a:p>
            <a:r>
              <a:rPr dirty="0"/>
              <a:t>the definition of the field. Every chart in this lesson will additionally</a:t>
            </a:r>
          </a:p>
          <a:p>
            <a:r>
              <a:rPr dirty="0"/>
              <a:t>record the course code version, environment configuration, seeds, and metrics</a:t>
            </a:r>
          </a:p>
          <a:p>
            <a:r>
              <a:rPr dirty="0"/>
              <a:t>that produced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B825F6-E082-4755-BFBD-7F939C123D1B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BD4AF-F13A-4D66-A403-88B5BCA236E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38EB9-2F72-43CB-9C77-52E4AC93A049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34B5B-700D-47F5-92C6-C03769900E7A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E4C584-8BE5-4747-BB26-F1FF777DDD18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A857F-C0CB-4FB3-B1FB-B69E44983196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0B78B-6FEE-4DD2-B545-8A12E8CF3F09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-180797" y="4851281"/>
            <a:ext cx="3662807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it-IT" dirty="0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4846586"/>
            <a:ext cx="2133600" cy="365125"/>
          </a:xfrm>
        </p:spPr>
        <p:txBody>
          <a:bodyPr/>
          <a:lstStyle>
            <a:lvl1pPr>
              <a:defRPr sz="800"/>
            </a:lvl1pPr>
          </a:lstStyle>
          <a:p>
            <a:fld id="{C1FF6DA9-008F-8B48-92A6-B652298478BF}" type="slidenum">
              <a:rPr lang="en-US" smtClean="0"/>
              <a:pPr/>
              <a:t>‹N›</a:t>
            </a:fld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7ACB8-0DF7-4D14-BBC0-92DED0CE4FF3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2465F-DD93-46CF-B51D-1A7CA676D460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9BD51-639C-4475-878B-D614B9806055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F9CB0-74B1-49E5-BB38-6712B5EFB4A4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3B7F09-AD62-4F48-AD21-6AC141D8F911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Virtual Worlds - A.A. 2026/27 - Dipartimento di Informatica - Università di Pisa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en.wikipedia.org/wiki/Bellman_equation#The_Bellman_equation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0DA122D-FDC9-5C74-7D5F-FBD29D5C3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77C59F2-407A-798B-2849-EF6321C89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</a:t>
            </a:fld>
            <a:endParaRPr lang="en-US" sz="8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2F9FE13-4E43-63EC-1CEE-AFCA9CE56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46EF42-2200-353A-EC3B-200345651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</a:t>
            </a:fld>
            <a:endParaRPr lang="en-US" sz="8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BD3A043-72B5-0583-0FE3-C79417745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9820DD7-85D2-7670-5B36-D6911F47F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4</a:t>
            </a:fld>
            <a:endParaRPr lang="en-US" sz="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CEBE4C5-5CAF-725A-3287-530C9854C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FCDB72F-25D8-11A6-1CFA-45B369912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5</a:t>
            </a:fld>
            <a:endParaRPr lang="en-US" sz="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96DA425-C479-4853-AC04-29291A4F5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08CB116-D7ED-4C76-03A8-2ACA9BD81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6</a:t>
            </a:fld>
            <a:endParaRPr lang="en-US" sz="8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5BE10815-1BBA-CA3A-9CEF-47B819AA6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99EE89A-0A97-8974-B21F-329E23A0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7</a:t>
            </a:fld>
            <a:endParaRPr lang="en-US" sz="8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FEBB2B3-131A-D8B2-6C9A-58288364C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3AE6DCD-6C78-5D4F-7B96-04AC69DB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8</a:t>
            </a:fld>
            <a:endParaRPr lang="en-US" sz="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0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E3DC010-1F98-494B-3ACB-8A81303B4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706406E-4DAF-7FD4-308E-4AD56D3872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9</a:t>
            </a:fld>
            <a:endParaRPr lang="en-US" sz="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93003CB-2EB3-A0DC-28E4-A11F6CA1F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952F75E-C9C6-AFAD-6427-F402BB41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10</a:t>
            </a:fld>
            <a:endParaRPr lang="en-US" sz="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06D6C06-DCE0-0AFD-5C30-5BFB800B7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0F80109-0D44-6B4A-7E48-F0CB8E76E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11</a:t>
            </a:fld>
            <a:endParaRPr lang="en-US" sz="8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35E9E00-C3C1-19D5-A2D7-3C2694B9D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49051A2-7D7B-6791-26C9-FD5A8D9D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12</a:t>
            </a:fld>
            <a:endParaRPr lang="en-US" sz="8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1B7C01-0A20-949A-8525-D3E2BC441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912BF58-67D7-2B65-76FA-5D2C54281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13</a:t>
            </a:fld>
            <a:endParaRPr lang="en-US" sz="8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A9DB40E-8C2A-1F9E-CF0B-5F1B4B7F8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0CA8CC0-0D12-9CEE-3967-9D44E2E75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14</a:t>
            </a:fld>
            <a:endParaRPr lang="en-US" sz="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A3C99E6-2CC8-276F-3F42-80D3F2D2D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2D94F72-2F91-955C-AA28-EA345C031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15</a:t>
            </a:fld>
            <a:endParaRPr lang="en-US" sz="8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CAAB843-6D7F-6A87-61FE-F9B246535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0660DCE-B789-703A-849F-AE1D3C205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16</a:t>
            </a:fld>
            <a:endParaRPr lang="en-US" sz="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D425F84-2252-31FC-4BC1-CB621EC00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3A003D3-1008-7B71-8050-F4FD7DA9B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17</a:t>
            </a:fld>
            <a:endParaRPr lang="en-US" sz="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F6B055A-F66A-599B-1AEF-45C3D3069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133BC06-8508-2670-A060-8BA9CC795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18</a:t>
            </a:fld>
            <a:endParaRPr lang="en-US" sz="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1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3CF8AC8-677A-F5F2-B246-2522868BC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2048AD28-5E97-5F72-D073-EAE9A9733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19</a:t>
            </a:fld>
            <a:endParaRPr lang="en-US" sz="8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5C5F881-2816-24FB-18AA-13E1F5F07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EB0A685-A3A4-4F9B-DDD3-7CA708946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20</a:t>
            </a:fld>
            <a:endParaRPr lang="en-US" sz="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Rectangle 2">
            <a:hlinkClick r:id="rId4"/>
          </p:cNvPr>
          <p:cNvSpPr/>
          <p:nvPr/>
        </p:nvSpPr>
        <p:spPr>
          <a:xfrm>
            <a:off x="6309359" y="4927473"/>
            <a:ext cx="2743200" cy="180022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3DEEA26-D030-0FAA-5708-BB7525653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060C0DD-938F-86C2-B287-AAA5E9077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21</a:t>
            </a:fld>
            <a:endParaRPr lang="en-US" sz="8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EC27E73-09BB-6CF3-B332-427B08332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84EDB9B-152E-4009-0ACC-DB01A8826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22</a:t>
            </a:fld>
            <a:endParaRPr lang="en-US" sz="8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3C04582-6B1D-D213-BD17-A42C83B21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B9B7A61-F2B4-6BB4-06BA-36CB1F5AC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23</a:t>
            </a:fld>
            <a:endParaRPr lang="en-US" sz="8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239874B5-2906-2A56-820D-E5D01DFFD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7BF0535-0E7B-7D43-7E29-90D38563C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24</a:t>
            </a:fld>
            <a:endParaRPr lang="en-US" sz="8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CAB89C6-7896-DD63-C86C-282106F59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429B3BB-6F4C-174A-CC7B-EB029A7D9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25</a:t>
            </a:fld>
            <a:endParaRPr lang="en-US" sz="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F347E1C-912F-5C9A-47CB-D46DE8F28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F35B3D9-5021-33B4-A393-850517DD8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26</a:t>
            </a:fld>
            <a:endParaRPr lang="en-US" sz="8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1CA39D9-300D-0481-D520-AAE1E2B8F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6CA7414-5B79-1BA4-F2D8-C5237484E4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27</a:t>
            </a:fld>
            <a:endParaRPr lang="en-US" sz="8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2083C3A-D267-64C2-3D6B-C310965D2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E483682-CA04-F728-DAF5-ABECD81E8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28</a:t>
            </a:fld>
            <a:endParaRPr lang="en-US" sz="8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2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B603D24-2C2C-F5EC-2527-53A590829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DE8D551-89B2-194D-A629-D41D8527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29</a:t>
            </a:fld>
            <a:endParaRPr lang="en-US" sz="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10813537-E74A-64A4-240E-13FCA625A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D86E6F7-A123-7282-7A0D-5C5CBE2B4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30</a:t>
            </a:fld>
            <a:endParaRPr lang="en-US" sz="8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971E9A8-71C3-DFFE-4A37-8DDD393C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B88F632-C612-681D-2EE2-8BA5592A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31</a:t>
            </a:fld>
            <a:endParaRPr lang="en-US" sz="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CA358FB-CB85-305E-CCA6-56E85413C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A2380D21-28D3-D0CE-F478-AE8EE0D6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32</a:t>
            </a:fld>
            <a:endParaRPr lang="en-US" sz="8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6AE18C7-114C-D992-7BC8-E64DC88D1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F67F7F8-DD8E-014B-D627-8E2D73E64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33</a:t>
            </a:fld>
            <a:endParaRPr lang="en-US" sz="8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69E446FC-490D-B51C-0898-27FD66836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95C6A638-B1E8-8695-5B7E-0B1E480A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34</a:t>
            </a:fld>
            <a:endParaRPr lang="en-US" sz="8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60A820-6715-8FA7-C636-84BA1AA2B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6A2C49C-36DC-C24B-692F-2ADA70A7E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35</a:t>
            </a:fld>
            <a:endParaRPr lang="en-US" sz="8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B00208E-3BEB-95A6-D18C-CA9390443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D213ED77-0917-62BA-7FC5-6D61A71A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36</a:t>
            </a:fld>
            <a:endParaRPr lang="en-US" sz="8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E1E73EC-C915-FE65-EA91-1BB106F16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B6668AF-8C6A-B63B-3BFF-55064CA0E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37</a:t>
            </a:fld>
            <a:endParaRPr lang="en-US" sz="8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_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87F7AA4-31EE-1DC5-7EC5-1C6B093AA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Virtual Worlds - A.A. 2026/27 - Dipartimento di Informatica - Università di Pisa</a:t>
            </a:r>
            <a:endParaRPr lang="en-US" sz="800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A8DB7FC-0AA7-0812-1420-2DF489FA0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38</a:t>
            </a:fld>
            <a:endParaRPr lang="en-US" sz="8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11412</Words>
  <Application>Microsoft Office PowerPoint</Application>
  <PresentationFormat>Presentazione su schermo (16:9)</PresentationFormat>
  <Paragraphs>1428</Paragraphs>
  <Slides>38</Slides>
  <Notes>38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 DI BENEDETTO</cp:lastModifiedBy>
  <cp:revision>4</cp:revision>
  <dcterms:created xsi:type="dcterms:W3CDTF">2013-01-27T09:14:16Z</dcterms:created>
  <dcterms:modified xsi:type="dcterms:W3CDTF">2026-10-07T12:35:18Z</dcterms:modified>
  <cp:category/>
</cp:coreProperties>
</file>