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</p:sldMasterIdLst>
  <p:notesMasterIdLst>
    <p:notesMasterId r:id="rId4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</p:sldIdLst>
  <p:sldSz cx="9144000" cy="5143500" type="screen16x9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78496" autoAdjust="0"/>
  </p:normalViewPr>
  <p:slideViewPr>
    <p:cSldViewPr snapToGrid="0" snapToObjects="1">
      <p:cViewPr varScale="1">
        <p:scale>
          <a:sx n="131" d="100"/>
          <a:sy n="131" d="100"/>
        </p:scale>
        <p:origin x="498" y="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0" Type="http://schemas.openxmlformats.org/officeDocument/2006/relationships/slide" Target="slides/slide19.xml"/><Relationship Id="rId41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799718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150" dirty="0"/>
              <a:t>### </a:t>
            </a:r>
            <a:r>
              <a:rPr lang="en-US" dirty="0"/>
              <a:t>Opening: graphics as the observation function</a:t>
            </a:r>
          </a:p>
          <a:p>
            <a:endParaRPr lang="en-US" dirty="0"/>
          </a:p>
          <a:p>
            <a:r>
              <a:rPr lang="en-US" dirty="0"/>
              <a:t>Rendering starts from represented state — geometry, transforms, camera, appearance rules — and ends at pixels; the image is an observer-specific result, not the world itself.</a:t>
            </a:r>
          </a:p>
          <a:p>
            <a:endParaRPr lang="en-US" dirty="0"/>
          </a:p>
          <a:p>
            <a:r>
              <a:rPr dirty="0"/>
              <a:t>### Presenter reminders</a:t>
            </a:r>
          </a:p>
          <a:p>
            <a:endParaRPr dirty="0"/>
          </a:p>
          <a:p>
            <a:r>
              <a:rPr dirty="0"/>
              <a:t>- Suggested duration: **2 minutes**.</a:t>
            </a:r>
          </a:p>
          <a:p>
            <a:r>
              <a:rPr dirty="0"/>
              <a:t>- Establish the thesis before naming individual topics.</a:t>
            </a:r>
          </a:p>
          <a:p>
            <a:r>
              <a:rPr dirty="0"/>
              <a:t>- Read the visual left to right.</a:t>
            </a:r>
          </a:p>
          <a:p>
            <a:r>
              <a:rPr dirty="0"/>
              <a:t>- Connect explicitly to Lesson 01's state–observation distinction.</a:t>
            </a:r>
          </a:p>
          <a:p>
            <a:r>
              <a:rPr dirty="0"/>
              <a:t>- Do not imply that rendering is the whole virtual world.</a:t>
            </a:r>
          </a:p>
          <a:p>
            <a:endParaRPr dirty="0"/>
          </a:p>
          <a:p>
            <a:r>
              <a:rPr dirty="0"/>
              <a:t>### Near-verbatim delivery</a:t>
            </a:r>
          </a:p>
          <a:p>
            <a:endParaRPr dirty="0"/>
          </a:p>
          <a:p>
            <a:r>
              <a:rPr dirty="0"/>
              <a:t>Today we move from the definition of a virtual world to the machinery that</a:t>
            </a:r>
          </a:p>
          <a:p>
            <a:r>
              <a:rPr dirty="0"/>
              <a:t>makes part of that world observable. Computer graphics does not begin with a</a:t>
            </a:r>
          </a:p>
          <a:p>
            <a:r>
              <a:rPr dirty="0"/>
              <a:t>pixel. It begins with a representation: geometry, attributes, transformations,</a:t>
            </a:r>
          </a:p>
          <a:p>
            <a:r>
              <a:rPr dirty="0"/>
              <a:t>a camera, and rules for appearance. The renderer turns those inputs into a</a:t>
            </a:r>
          </a:p>
          <a:p>
            <a:r>
              <a:rPr dirty="0"/>
              <a:t>frame for a particular observer at a particular time.</a:t>
            </a:r>
          </a:p>
          <a:p>
            <a:endParaRPr dirty="0"/>
          </a:p>
          <a:p>
            <a:r>
              <a:rPr dirty="0"/>
              <a:t>Look from left to right. The room exists first as represented state. Geometry</a:t>
            </a:r>
          </a:p>
          <a:p>
            <a:r>
              <a:rPr dirty="0"/>
              <a:t>describes spatial structure. Transformations place that structure relative to</a:t>
            </a:r>
          </a:p>
          <a:p>
            <a:r>
              <a:rPr dirty="0"/>
              <a:t>the world and the camera. Visibility determines which parts can contribute.</a:t>
            </a:r>
          </a:p>
          <a:p>
            <a:r>
              <a:rPr dirty="0"/>
              <a:t>Materials, lights, textures, and shaders determine how the visible parts are</a:t>
            </a:r>
          </a:p>
          <a:p>
            <a:r>
              <a:rPr dirty="0"/>
              <a:t>evaluated. Only at the end do we obtain pixels.</a:t>
            </a:r>
          </a:p>
          <a:p>
            <a:endParaRPr dirty="0"/>
          </a:p>
          <a:p>
            <a:r>
              <a:rPr dirty="0"/>
              <a:t>This is one implementation of the observation function we introduced in Lesson</a:t>
            </a:r>
          </a:p>
          <a:p>
            <a:r>
              <a:rPr dirty="0"/>
              <a:t>01. The world is not the image, and the image is not the entire world. It is an</a:t>
            </a:r>
          </a:p>
          <a:p>
            <a:r>
              <a:rPr dirty="0"/>
              <a:t>observer-specific result computed from it. [Transition.] We will start by</a:t>
            </a:r>
          </a:p>
          <a:p>
            <a:r>
              <a:rPr dirty="0"/>
              <a:t>looking at how many different representations can describe the same place.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150" dirty="0"/>
              <a:t>### </a:t>
            </a:r>
            <a:r>
              <a:rPr lang="en-US" dirty="0"/>
              <a:t>Five representations of one place</a:t>
            </a:r>
          </a:p>
          <a:p>
            <a:endParaRPr lang="en-US" dirty="0"/>
          </a:p>
          <a:p>
            <a:r>
              <a:rPr lang="en-US" dirty="0"/>
              <a:t>Points, wireframe, triangle surface, volume, and rendered frame describe the same room with different information; this is a set of commitments, not a ladder from primitive to advanced.</a:t>
            </a:r>
          </a:p>
          <a:p>
            <a:endParaRPr lang="en-US" dirty="0"/>
          </a:p>
          <a:p>
            <a:r>
              <a:rPr dirty="0"/>
              <a:t>### Presenter reminders</a:t>
            </a:r>
          </a:p>
          <a:p>
            <a:endParaRPr dirty="0"/>
          </a:p>
          <a:p>
            <a:r>
              <a:rPr dirty="0"/>
              <a:t>- Suggested duration: **3 minutes**.</a:t>
            </a:r>
          </a:p>
          <a:p>
            <a:r>
              <a:rPr dirty="0"/>
              <a:t>- [Ask] Which representation would you choose for collision, acquisition,</a:t>
            </a:r>
          </a:p>
          <a:p>
            <a:r>
              <a:rPr dirty="0"/>
              <a:t>  medical density, and final display?</a:t>
            </a:r>
          </a:p>
          <a:p>
            <a:r>
              <a:rPr dirty="0"/>
              <a:t>- Accept multiple answers when assumptions are explicit.</a:t>
            </a:r>
          </a:p>
          <a:p>
            <a:r>
              <a:rPr dirty="0"/>
              <a:t>- Avoid presenting the sequence as a maturity ladder.</a:t>
            </a:r>
          </a:p>
          <a:p>
            <a:endParaRPr dirty="0"/>
          </a:p>
          <a:p>
            <a:r>
              <a:rPr dirty="0"/>
              <a:t>### Near-verbatim delivery</a:t>
            </a:r>
          </a:p>
          <a:p>
            <a:endParaRPr dirty="0"/>
          </a:p>
          <a:p>
            <a:r>
              <a:rPr dirty="0"/>
              <a:t>These five images refer to the same place, but they do not contain the same</a:t>
            </a:r>
          </a:p>
          <a:p>
            <a:r>
              <a:rPr dirty="0"/>
              <a:t>information. On the left, we have samples: points with positions and perhaps</a:t>
            </a:r>
          </a:p>
          <a:p>
            <a:r>
              <a:rPr dirty="0" err="1"/>
              <a:t>colour</a:t>
            </a:r>
            <a:r>
              <a:rPr dirty="0"/>
              <a:t> or confidence. A wireframe shows explicit connectivity. A triangle</a:t>
            </a:r>
          </a:p>
          <a:p>
            <a:r>
              <a:rPr dirty="0"/>
              <a:t>surface adds filled geometric primitives. A volume stores values throughout a</a:t>
            </a:r>
          </a:p>
          <a:p>
            <a:r>
              <a:rPr dirty="0"/>
              <a:t>three-dimensional domain. The final image is a rendered observation.</a:t>
            </a:r>
          </a:p>
          <a:p>
            <a:endParaRPr dirty="0"/>
          </a:p>
          <a:p>
            <a:r>
              <a:rPr dirty="0"/>
              <a:t>[Ask.] If I need to display an opaque wall quickly, which representation would</a:t>
            </a:r>
          </a:p>
          <a:p>
            <a:r>
              <a:rPr dirty="0"/>
              <a:t>you choose? A triangle surface is a strong candidate. If I have just measured</a:t>
            </a:r>
          </a:p>
          <a:p>
            <a:r>
              <a:rPr dirty="0"/>
              <a:t>the room with a depth sensor, I may start with points. If I need to inspect</a:t>
            </a:r>
          </a:p>
          <a:p>
            <a:r>
              <a:rPr dirty="0"/>
              <a:t>density inside tissue, a surface may remove the information I care about, so a</a:t>
            </a:r>
          </a:p>
          <a:p>
            <a:r>
              <a:rPr dirty="0"/>
              <a:t>volume becomes more appropriate.</a:t>
            </a:r>
          </a:p>
          <a:p>
            <a:endParaRPr dirty="0"/>
          </a:p>
          <a:p>
            <a:r>
              <a:rPr dirty="0"/>
              <a:t>The important idea is that this is not a ladder from primitive to advanced or</a:t>
            </a:r>
          </a:p>
          <a:p>
            <a:r>
              <a:rPr dirty="0"/>
              <a:t>from unrealistic to realistic. Each representation commits to particular data</a:t>
            </a:r>
          </a:p>
          <a:p>
            <a:r>
              <a:rPr dirty="0"/>
              <a:t>and operations. Production systems often combine several. [Transition.] A</a:t>
            </a:r>
          </a:p>
          <a:p>
            <a:r>
              <a:rPr dirty="0"/>
              <a:t>renderer then converts the chosen representation into a frame through a</a:t>
            </a:r>
          </a:p>
          <a:p>
            <a:r>
              <a:rPr dirty="0"/>
              <a:t>pipeline.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150" dirty="0"/>
              <a:t>### </a:t>
            </a:r>
            <a:r>
              <a:rPr lang="en-US" dirty="0"/>
              <a:t>The graphics pipeline</a:t>
            </a:r>
          </a:p>
          <a:p>
            <a:endParaRPr lang="en-US" u="sng" dirty="0"/>
          </a:p>
          <a:p>
            <a:r>
              <a:rPr lang="en-US" dirty="0"/>
              <a:t>The lesson's central map: application state and buffers feed vertex shading, primitive assembly, clipping, </a:t>
            </a:r>
            <a:r>
              <a:rPr lang="en-US" dirty="0" err="1"/>
              <a:t>rasterisation</a:t>
            </a:r>
            <a:r>
              <a:rPr lang="en-US" dirty="0"/>
              <a:t>, fragment shading, and per-sample tests — a conceptual API contract, not a literal hardware schedule.</a:t>
            </a:r>
          </a:p>
          <a:p>
            <a:endParaRPr lang="en-US" dirty="0"/>
          </a:p>
          <a:p>
            <a:r>
              <a:rPr dirty="0"/>
              <a:t>### Presenter reminders</a:t>
            </a:r>
          </a:p>
          <a:p>
            <a:endParaRPr dirty="0"/>
          </a:p>
          <a:p>
            <a:r>
              <a:rPr dirty="0"/>
              <a:t>- Suggested duration: **3 minutes**.</a:t>
            </a:r>
          </a:p>
          <a:p>
            <a:r>
              <a:rPr dirty="0"/>
              <a:t>- Treat the pipeline as a conceptual contract, not literal hardware schedule.</a:t>
            </a:r>
          </a:p>
          <a:p>
            <a:r>
              <a:rPr dirty="0"/>
              <a:t>- Keep the highlighted vertex visible across stages.</a:t>
            </a:r>
          </a:p>
          <a:p>
            <a:r>
              <a:rPr dirty="0"/>
              <a:t>- Define framebuffer briefly.</a:t>
            </a:r>
          </a:p>
          <a:p>
            <a:endParaRPr dirty="0"/>
          </a:p>
          <a:p>
            <a:r>
              <a:rPr dirty="0"/>
              <a:t>### Near-verbatim delivery</a:t>
            </a:r>
          </a:p>
          <a:p>
            <a:endParaRPr dirty="0"/>
          </a:p>
          <a:p>
            <a:r>
              <a:rPr dirty="0"/>
              <a:t>This is the central map for the lesson. The application chooses what should be</a:t>
            </a:r>
          </a:p>
          <a:p>
            <a:r>
              <a:rPr dirty="0"/>
              <a:t>drawn: objects, transforms, camera, material parameters, and render state.</a:t>
            </a:r>
          </a:p>
          <a:p>
            <a:r>
              <a:rPr dirty="0"/>
              <a:t>Vertex and index buffers provide structured data. A vertex shader processes</a:t>
            </a:r>
          </a:p>
          <a:p>
            <a:r>
              <a:rPr dirty="0"/>
              <a:t>each submitted vertex. The processed vertices are assembled into points,</a:t>
            </a:r>
          </a:p>
          <a:p>
            <a:r>
              <a:rPr dirty="0"/>
              <a:t>lines, or triangles and clipped against the visible region.</a:t>
            </a:r>
          </a:p>
          <a:p>
            <a:endParaRPr dirty="0"/>
          </a:p>
          <a:p>
            <a:r>
              <a:rPr dirty="0" err="1"/>
              <a:t>Rasterisation</a:t>
            </a:r>
            <a:r>
              <a:rPr dirty="0"/>
              <a:t> asks which framebuffer samples are covered by each primitive and</a:t>
            </a:r>
          </a:p>
          <a:p>
            <a:r>
              <a:rPr dirty="0"/>
              <a:t>interpolates values across it. A fragment shader evaluates candidate outputs.</a:t>
            </a:r>
          </a:p>
          <a:p>
            <a:r>
              <a:rPr dirty="0"/>
              <a:t>Depth, stencil, scissor, and blending operations then decide whether and how</a:t>
            </a:r>
          </a:p>
          <a:p>
            <a:r>
              <a:rPr dirty="0"/>
              <a:t>those outputs update the framebuffer. The framebuffer is the collection of</a:t>
            </a:r>
          </a:p>
          <a:p>
            <a:r>
              <a:rPr dirty="0"/>
              <a:t>attachments that hold the image and related per-sample data such as depth.</a:t>
            </a:r>
          </a:p>
          <a:p>
            <a:endParaRPr dirty="0"/>
          </a:p>
          <a:p>
            <a:r>
              <a:rPr dirty="0"/>
              <a:t>Real GPUs execute work in parallel and may </a:t>
            </a:r>
            <a:r>
              <a:rPr dirty="0" err="1"/>
              <a:t>optimise</a:t>
            </a:r>
            <a:r>
              <a:rPr dirty="0"/>
              <a:t> it aggressively, so we</a:t>
            </a:r>
          </a:p>
          <a:p>
            <a:r>
              <a:rPr dirty="0"/>
              <a:t>should not read this as a slow serial assembly line. It is a conceptual and API</a:t>
            </a:r>
          </a:p>
          <a:p>
            <a:r>
              <a:rPr dirty="0"/>
              <a:t>contract: each stage receives particular inputs and produces particular</a:t>
            </a:r>
          </a:p>
          <a:p>
            <a:r>
              <a:rPr dirty="0"/>
              <a:t>outputs. [Transition.] This contract is executed by parallel hardware, so we first</a:t>
            </a:r>
          </a:p>
          <a:p>
            <a:r>
              <a:rPr dirty="0"/>
              <a:t>look at the architecture that makes interactive throughput possible.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150" dirty="0"/>
              <a:t>### </a:t>
            </a:r>
            <a:r>
              <a:rPr lang="en-US" dirty="0"/>
              <a:t>GPU architecture</a:t>
            </a:r>
          </a:p>
          <a:p>
            <a:endParaRPr lang="en-US" u="sng" dirty="0"/>
          </a:p>
          <a:p>
            <a:r>
              <a:rPr lang="en-US" dirty="0"/>
              <a:t>CPU and GPU cooperate to execute that contract at interactive rates through many parallel processing tiles and latency hiding, constrained by available parallelism, divergence, and data movement.</a:t>
            </a:r>
          </a:p>
          <a:p>
            <a:endParaRPr lang="en-US" dirty="0"/>
          </a:p>
          <a:p>
            <a:r>
              <a:rPr dirty="0"/>
              <a:t>### Presenter reminders</a:t>
            </a:r>
          </a:p>
          <a:p>
            <a:endParaRPr dirty="0"/>
          </a:p>
          <a:p>
            <a:r>
              <a:rPr dirty="0"/>
              <a:t>- Suggested duration: **4 minutes**.</a:t>
            </a:r>
          </a:p>
          <a:p>
            <a:r>
              <a:rPr dirty="0"/>
              <a:t>- Distinguish the conceptual graphics pipeline from a literal hardware schedule.</a:t>
            </a:r>
          </a:p>
          <a:p>
            <a:r>
              <a:rPr dirty="0"/>
              <a:t>- Use the neutral term SM/CU, then mention that vendors use different names.</a:t>
            </a:r>
          </a:p>
          <a:p>
            <a:r>
              <a:rPr dirty="0"/>
              <a:t>- Explain latency hiding without promising that every workload scales well.</a:t>
            </a:r>
          </a:p>
          <a:p>
            <a:r>
              <a:rPr dirty="0"/>
              <a:t>- Point out the three common performance constraints: occupancy/parallelism,</a:t>
            </a:r>
          </a:p>
          <a:p>
            <a:r>
              <a:rPr dirty="0"/>
              <a:t>  divergence, and data movement.</a:t>
            </a:r>
          </a:p>
          <a:p>
            <a:endParaRPr dirty="0"/>
          </a:p>
          <a:p>
            <a:r>
              <a:rPr dirty="0"/>
              <a:t>### Near-verbatim delivery</a:t>
            </a:r>
          </a:p>
          <a:p>
            <a:endParaRPr dirty="0"/>
          </a:p>
          <a:p>
            <a:r>
              <a:rPr dirty="0"/>
              <a:t>The previous slide described an API and data-flow contract. This slide asks</a:t>
            </a:r>
          </a:p>
          <a:p>
            <a:r>
              <a:rPr dirty="0"/>
              <a:t>what kind of machine can execute that contract fast enough to produce</a:t>
            </a:r>
          </a:p>
          <a:p>
            <a:r>
              <a:rPr dirty="0"/>
              <a:t>interactive frames.</a:t>
            </a:r>
          </a:p>
          <a:p>
            <a:endParaRPr dirty="0"/>
          </a:p>
          <a:p>
            <a:r>
              <a:rPr dirty="0"/>
              <a:t>The CPU and GPU cooperate. The CPU usually manages application logic, creates</a:t>
            </a:r>
          </a:p>
          <a:p>
            <a:r>
              <a:rPr dirty="0"/>
              <a:t>resources, records commands, and establishes synchronization. A GPU command</a:t>
            </a:r>
          </a:p>
          <a:p>
            <a:r>
              <a:rPr dirty="0"/>
              <a:t>front end accepts that work and distributes large numbers of shader</a:t>
            </a:r>
          </a:p>
          <a:p>
            <a:r>
              <a:rPr dirty="0"/>
              <a:t>invocations across many processing tiles. NVIDIA calls these streaming</a:t>
            </a:r>
          </a:p>
          <a:p>
            <a:r>
              <a:rPr dirty="0"/>
              <a:t>multiprocessors; AMD commonly calls the corresponding units compute units. For</a:t>
            </a:r>
          </a:p>
          <a:p>
            <a:r>
              <a:rPr dirty="0"/>
              <a:t>this lesson, SM/CU means a repeated parallel processing block, not one exact</a:t>
            </a:r>
          </a:p>
          <a:p>
            <a:r>
              <a:rPr dirty="0"/>
              <a:t>vendor design.</a:t>
            </a:r>
          </a:p>
          <a:p>
            <a:endParaRPr dirty="0"/>
          </a:p>
          <a:p>
            <a:r>
              <a:rPr dirty="0"/>
              <a:t>Inside each tile are many arithmetic lanes, registers, schedulers, and fast</a:t>
            </a:r>
          </a:p>
          <a:p>
            <a:r>
              <a:rPr dirty="0"/>
              <a:t>local or shared storage. The GPU keeps many work groups resident so that when</a:t>
            </a:r>
          </a:p>
          <a:p>
            <a:r>
              <a:rPr dirty="0"/>
              <a:t>one group waits for data, another ready group can execute. This is latency</a:t>
            </a:r>
          </a:p>
          <a:p>
            <a:r>
              <a:rPr dirty="0"/>
              <a:t>hiding. It is one reason GPUs </a:t>
            </a:r>
            <a:r>
              <a:rPr dirty="0" err="1"/>
              <a:t>favour</a:t>
            </a:r>
            <a:r>
              <a:rPr dirty="0"/>
              <a:t> throughput across many similar operations</a:t>
            </a:r>
          </a:p>
          <a:p>
            <a:r>
              <a:rPr dirty="0"/>
              <a:t>rather than minimizing the completion time of one complicated sequential</a:t>
            </a:r>
          </a:p>
          <a:p>
            <a:r>
              <a:rPr dirty="0"/>
              <a:t>thread.</a:t>
            </a:r>
          </a:p>
          <a:p>
            <a:endParaRPr dirty="0"/>
          </a:p>
          <a:p>
            <a:r>
              <a:rPr dirty="0"/>
              <a:t>Graphics also uses specialized units for operations such as </a:t>
            </a:r>
            <a:r>
              <a:rPr dirty="0" err="1"/>
              <a:t>rasterisation</a:t>
            </a:r>
            <a:r>
              <a:rPr dirty="0"/>
              <a:t>,</a:t>
            </a:r>
          </a:p>
          <a:p>
            <a:r>
              <a:rPr dirty="0"/>
              <a:t>texture sampling, depth/stencil tests, blending, and writing output. The exact</a:t>
            </a:r>
          </a:p>
          <a:p>
            <a:r>
              <a:rPr dirty="0"/>
              <a:t>balance changes by architecture, but the performance lesson is stable:</a:t>
            </a:r>
          </a:p>
          <a:p>
            <a:r>
              <a:rPr dirty="0"/>
              <a:t>parallel work must be available, </a:t>
            </a:r>
            <a:r>
              <a:rPr dirty="0" err="1"/>
              <a:t>neighbouring</a:t>
            </a:r>
            <a:r>
              <a:rPr dirty="0"/>
              <a:t> invocations should avoid severe</a:t>
            </a:r>
          </a:p>
          <a:p>
            <a:r>
              <a:rPr dirty="0"/>
              <a:t>control-flow divergence, and data should move through the memory hierarchy</a:t>
            </a:r>
          </a:p>
          <a:p>
            <a:r>
              <a:rPr dirty="0"/>
              <a:t>efficiently. [Transition.] To describe the geometry processed by this machine,</a:t>
            </a:r>
          </a:p>
          <a:p>
            <a:r>
              <a:rPr dirty="0"/>
              <a:t>we need a compact mathematical vocabulary.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150" dirty="0"/>
              <a:t>### </a:t>
            </a:r>
            <a:r>
              <a:rPr lang="en-US" dirty="0"/>
              <a:t>Mathematical vocabulary</a:t>
            </a:r>
          </a:p>
          <a:p>
            <a:endParaRPr lang="en-US" dirty="0"/>
          </a:p>
          <a:p>
            <a:r>
              <a:rPr lang="en-US" dirty="0"/>
              <a:t>Scalars, vectors, dot and cross products, and homogeneous 4×4 matrices give a compact composable language — with `w = 1` for points, `w = 0` for directions, and multiplication that does not commute.</a:t>
            </a:r>
          </a:p>
          <a:p>
            <a:endParaRPr lang="en-US" dirty="0"/>
          </a:p>
          <a:p>
            <a:r>
              <a:rPr dirty="0"/>
              <a:t>### Presenter reminders</a:t>
            </a:r>
          </a:p>
          <a:p>
            <a:endParaRPr dirty="0"/>
          </a:p>
          <a:p>
            <a:r>
              <a:rPr dirty="0"/>
              <a:t>- Suggested duration: **4 minutes**.</a:t>
            </a:r>
          </a:p>
          <a:p>
            <a:r>
              <a:rPr dirty="0"/>
              <a:t>- Keep scalars and vectors semantic: the same tuple can represent different quantities.</a:t>
            </a:r>
          </a:p>
          <a:p>
            <a:r>
              <a:rPr dirty="0"/>
              <a:t>- Use the dot product for alignment/projection and the cross product for orientation/area.</a:t>
            </a:r>
          </a:p>
          <a:p>
            <a:r>
              <a:rPr dirty="0"/>
              <a:t>- State that the cross product described here is the familiar three-dimensional operation.</a:t>
            </a:r>
          </a:p>
          <a:p>
            <a:r>
              <a:rPr dirty="0"/>
              <a:t>- Use column-vector convention consistently and emphasize non-commutativity.</a:t>
            </a:r>
          </a:p>
          <a:p>
            <a:r>
              <a:rPr dirty="0"/>
              <a:t>- Mention homogeneous `w = 1` for points and `w = 0` for direction vectors.</a:t>
            </a:r>
          </a:p>
          <a:p>
            <a:endParaRPr dirty="0"/>
          </a:p>
          <a:p>
            <a:r>
              <a:rPr dirty="0"/>
              <a:t>### Near-verbatim delivery</a:t>
            </a:r>
          </a:p>
          <a:p>
            <a:endParaRPr dirty="0"/>
          </a:p>
          <a:p>
            <a:r>
              <a:rPr dirty="0"/>
              <a:t>A scalar is one number, such as a time, mass, intensity, or uniform scale. A</a:t>
            </a:r>
          </a:p>
          <a:p>
            <a:r>
              <a:rPr dirty="0"/>
              <a:t>vector is an ordered collection of components. In graphics, a vector may</a:t>
            </a:r>
          </a:p>
          <a:p>
            <a:r>
              <a:rPr dirty="0"/>
              <a:t>represent a displacement, direction, </a:t>
            </a:r>
            <a:r>
              <a:rPr dirty="0" err="1"/>
              <a:t>colour</a:t>
            </a:r>
            <a:r>
              <a:rPr dirty="0"/>
              <a:t>, normal, velocity, or any other</a:t>
            </a:r>
          </a:p>
          <a:p>
            <a:r>
              <a:rPr dirty="0"/>
              <a:t>multidimensional quantity. The components alone do not determine the meaning;</a:t>
            </a:r>
          </a:p>
          <a:p>
            <a:r>
              <a:rPr dirty="0"/>
              <a:t>the program and coordinate frame do.</a:t>
            </a:r>
          </a:p>
          <a:p>
            <a:endParaRPr dirty="0"/>
          </a:p>
          <a:p>
            <a:r>
              <a:rPr dirty="0"/>
              <a:t>The dot product combines two vectors into a scalar. Geometrically it measures</a:t>
            </a:r>
          </a:p>
          <a:p>
            <a:r>
              <a:rPr dirty="0"/>
              <a:t>alignment: after accounting for their lengths, parallel vectors produce a</a:t>
            </a:r>
          </a:p>
          <a:p>
            <a:r>
              <a:rPr dirty="0"/>
              <a:t>large positive value, perpendicular vectors produce zero, and opposed vectors</a:t>
            </a:r>
          </a:p>
          <a:p>
            <a:r>
              <a:rPr dirty="0"/>
              <a:t>produce a negative value. We use it for projections, facing tests, and many</a:t>
            </a:r>
          </a:p>
          <a:p>
            <a:r>
              <a:rPr dirty="0"/>
              <a:t>lighting terms.</a:t>
            </a:r>
          </a:p>
          <a:p>
            <a:endParaRPr dirty="0"/>
          </a:p>
          <a:p>
            <a:r>
              <a:rPr dirty="0"/>
              <a:t>In three dimensions, the cross product combines two vectors into a vector</a:t>
            </a:r>
          </a:p>
          <a:p>
            <a:r>
              <a:rPr dirty="0"/>
              <a:t>perpendicular to both. Its magnitude equals the area of the parallelogram they</a:t>
            </a:r>
          </a:p>
          <a:p>
            <a:r>
              <a:rPr dirty="0"/>
              <a:t>span, and its direction depends on operand order. This makes it useful for</a:t>
            </a:r>
          </a:p>
          <a:p>
            <a:r>
              <a:rPr dirty="0"/>
              <a:t>surface orientation, coordinate bases, and triangle normals.</a:t>
            </a:r>
          </a:p>
          <a:p>
            <a:endParaRPr dirty="0"/>
          </a:p>
          <a:p>
            <a:r>
              <a:rPr dirty="0"/>
              <a:t>A matrix applies a linear mapping. With homogeneous coordinates, a four-by-four</a:t>
            </a:r>
          </a:p>
          <a:p>
            <a:r>
              <a:rPr dirty="0"/>
              <a:t>matrix can also encode translation and perspective-related transformations.</a:t>
            </a:r>
          </a:p>
          <a:p>
            <a:r>
              <a:rPr dirty="0"/>
              <a:t>We distinguish points from directions with the homogeneous component: a point</a:t>
            </a:r>
          </a:p>
          <a:p>
            <a:r>
              <a:rPr dirty="0"/>
              <a:t>normally has `w = 1`, while a direction has `w = 0`, so translation affects the</a:t>
            </a:r>
          </a:p>
          <a:p>
            <a:r>
              <a:rPr dirty="0"/>
              <a:t>point but not the direction.</a:t>
            </a:r>
          </a:p>
          <a:p>
            <a:endParaRPr dirty="0"/>
          </a:p>
          <a:p>
            <a:r>
              <a:rPr dirty="0"/>
              <a:t>The decisive advantage is composition. Several transforms can be multiplied</a:t>
            </a:r>
          </a:p>
          <a:p>
            <a:r>
              <a:rPr dirty="0"/>
              <a:t>into one matrix. Under the column-vector convention used here, the rightmost</a:t>
            </a:r>
          </a:p>
          <a:p>
            <a:r>
              <a:rPr dirty="0"/>
              <a:t>matrix acts first. Matrix multiplication is generally not commutative: rotate</a:t>
            </a:r>
          </a:p>
          <a:p>
            <a:r>
              <a:rPr dirty="0"/>
              <a:t>then translate does not normally equal translate then rotate. [Transition.]</a:t>
            </a:r>
          </a:p>
          <a:p>
            <a:r>
              <a:rPr dirty="0"/>
              <a:t>These mathematical values still do not contain object meaning; that remains an</a:t>
            </a:r>
          </a:p>
          <a:p>
            <a:r>
              <a:rPr dirty="0"/>
              <a:t>application-level representation.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150" dirty="0"/>
              <a:t>### </a:t>
            </a:r>
            <a:r>
              <a:rPr lang="en-US" dirty="0"/>
              <a:t>From pixel back to object</a:t>
            </a:r>
          </a:p>
          <a:p>
            <a:endParaRPr lang="en-US" u="sng" dirty="0"/>
          </a:p>
          <a:p>
            <a:r>
              <a:rPr lang="en-US" dirty="0"/>
              <a:t>The framebuffer stores values, not meaning: a pixel can be traced back to fragment, primitive, vertex, and application data only because the application deliberately represented that semantics.</a:t>
            </a:r>
          </a:p>
          <a:p>
            <a:endParaRPr lang="en-US" dirty="0"/>
          </a:p>
          <a:p>
            <a:r>
              <a:rPr dirty="0"/>
              <a:t>### Presenter reminders</a:t>
            </a:r>
          </a:p>
          <a:p>
            <a:endParaRPr dirty="0"/>
          </a:p>
          <a:p>
            <a:r>
              <a:rPr dirty="0"/>
              <a:t>- Suggested duration: **2 minutes**.</a:t>
            </a:r>
          </a:p>
          <a:p>
            <a:r>
              <a:rPr dirty="0"/>
              <a:t>- Explain why this matters for AI and synthetic labels.</a:t>
            </a:r>
          </a:p>
          <a:p>
            <a:r>
              <a:rPr dirty="0"/>
              <a:t>- Avoid saying that one pixel always comes from one fragment.</a:t>
            </a:r>
          </a:p>
          <a:p>
            <a:r>
              <a:rPr dirty="0"/>
              <a:t>- </a:t>
            </a:r>
            <a:r>
              <a:rPr dirty="0" err="1"/>
              <a:t>Emphasise</a:t>
            </a:r>
            <a:r>
              <a:rPr dirty="0"/>
              <a:t> application responsibility.</a:t>
            </a:r>
          </a:p>
          <a:p>
            <a:endParaRPr dirty="0"/>
          </a:p>
          <a:p>
            <a:r>
              <a:rPr dirty="0"/>
              <a:t>### Near-verbatim delivery</a:t>
            </a:r>
          </a:p>
          <a:p>
            <a:endParaRPr dirty="0"/>
          </a:p>
          <a:p>
            <a:r>
              <a:rPr dirty="0"/>
              <a:t>Imagine selecting one displayed pixel and asking, “What object is this?” The</a:t>
            </a:r>
          </a:p>
          <a:p>
            <a:r>
              <a:rPr dirty="0"/>
              <a:t>framebuffer cannot answer in semantic terms unless the application has created</a:t>
            </a:r>
          </a:p>
          <a:p>
            <a:r>
              <a:rPr dirty="0"/>
              <a:t>and preserved that information. It stores output values. A candidate fragment</a:t>
            </a:r>
          </a:p>
          <a:p>
            <a:r>
              <a:rPr dirty="0"/>
              <a:t>may have contributed to that sample after depth and blending. The fragment</a:t>
            </a:r>
          </a:p>
          <a:p>
            <a:r>
              <a:rPr dirty="0"/>
              <a:t>came from a </a:t>
            </a:r>
            <a:r>
              <a:rPr dirty="0" err="1"/>
              <a:t>rasterised</a:t>
            </a:r>
            <a:r>
              <a:rPr dirty="0"/>
              <a:t> primitive. The primitive came from vertex data. The</a:t>
            </a:r>
          </a:p>
          <a:p>
            <a:r>
              <a:rPr dirty="0"/>
              <a:t>application associated that data with an object and perhaps with a semantic</a:t>
            </a:r>
          </a:p>
          <a:p>
            <a:r>
              <a:rPr dirty="0"/>
              <a:t>label such as handrail, patient, or floor.</a:t>
            </a:r>
          </a:p>
          <a:p>
            <a:endParaRPr dirty="0"/>
          </a:p>
          <a:p>
            <a:r>
              <a:rPr dirty="0"/>
              <a:t>This distinction matters later when we generate synthetic datasets. A renderer</a:t>
            </a:r>
          </a:p>
          <a:p>
            <a:r>
              <a:rPr dirty="0"/>
              <a:t>can produce </a:t>
            </a:r>
            <a:r>
              <a:rPr dirty="0" err="1"/>
              <a:t>colour</a:t>
            </a:r>
            <a:r>
              <a:rPr dirty="0"/>
              <a:t>, depth, normals, instance identifiers, or semantic masks,</a:t>
            </a:r>
          </a:p>
          <a:p>
            <a:r>
              <a:rPr dirty="0"/>
              <a:t>but only if those outputs are deliberately represented and written. The GPU</a:t>
            </a:r>
          </a:p>
          <a:p>
            <a:r>
              <a:rPr dirty="0"/>
              <a:t>does not infer that a triangle belongs to a medically relevant object merely</a:t>
            </a:r>
          </a:p>
          <a:p>
            <a:r>
              <a:rPr dirty="0"/>
              <a:t>because it draws it.</a:t>
            </a:r>
          </a:p>
          <a:p>
            <a:endParaRPr dirty="0"/>
          </a:p>
          <a:p>
            <a:r>
              <a:rPr dirty="0"/>
              <a:t>So graphics is not only about appearance. It is about maintaining contracts</a:t>
            </a:r>
          </a:p>
          <a:p>
            <a:r>
              <a:rPr dirty="0"/>
              <a:t>between high-level world meaning and low-level numerical data. [Transition.]</a:t>
            </a:r>
          </a:p>
          <a:p>
            <a:r>
              <a:rPr dirty="0"/>
              <a:t>The first of those contracts is the vertex.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150" dirty="0"/>
              <a:t>### </a:t>
            </a:r>
            <a:r>
              <a:rPr lang="en-US" dirty="0"/>
              <a:t>What a vertex really is</a:t>
            </a:r>
          </a:p>
          <a:p>
            <a:endParaRPr lang="en-US" u="sng" dirty="0"/>
          </a:p>
          <a:p>
            <a:r>
              <a:rPr lang="en-US" dirty="0"/>
              <a:t>A render vertex is an attribute record submitted to the pipeline, not merely a location — which is why one geometric corner may need several vertices at sharp edges and texture seams.</a:t>
            </a:r>
          </a:p>
          <a:p>
            <a:endParaRPr lang="en-US" dirty="0"/>
          </a:p>
          <a:p>
            <a:r>
              <a:rPr lang="en-150" dirty="0"/>
              <a:t>### </a:t>
            </a:r>
            <a:r>
              <a:rPr dirty="0"/>
              <a:t>Presenter reminders</a:t>
            </a:r>
          </a:p>
          <a:p>
            <a:endParaRPr dirty="0"/>
          </a:p>
          <a:p>
            <a:r>
              <a:rPr dirty="0"/>
              <a:t>- Suggested duration: **3 minutes**.</a:t>
            </a:r>
          </a:p>
          <a:p>
            <a:r>
              <a:rPr dirty="0"/>
              <a:t>- Correct the “vertex equals point” simplification.</a:t>
            </a:r>
          </a:p>
          <a:p>
            <a:r>
              <a:rPr dirty="0"/>
              <a:t>- Distinguish geometric location from render vertex record.</a:t>
            </a:r>
          </a:p>
          <a:p>
            <a:r>
              <a:rPr dirty="0"/>
              <a:t>- Mention that shaders may use only a subset.</a:t>
            </a:r>
          </a:p>
          <a:p>
            <a:endParaRPr dirty="0"/>
          </a:p>
          <a:p>
            <a:r>
              <a:rPr dirty="0"/>
              <a:t>### Near-verbatim delivery</a:t>
            </a:r>
          </a:p>
          <a:p>
            <a:endParaRPr dirty="0"/>
          </a:p>
          <a:p>
            <a:r>
              <a:rPr dirty="0"/>
              <a:t>In elementary geometry, we often call a vertex a point at which edges meet.</a:t>
            </a:r>
          </a:p>
          <a:p>
            <a:r>
              <a:rPr dirty="0"/>
              <a:t>That is useful, but it is incomplete for rendering. Here a vertex is one record</a:t>
            </a:r>
          </a:p>
          <a:p>
            <a:r>
              <a:rPr dirty="0"/>
              <a:t>of inputs submitted to the pipeline. Position is normally one field, but the</a:t>
            </a:r>
          </a:p>
          <a:p>
            <a:r>
              <a:rPr dirty="0"/>
              <a:t>same record can contain a normal, </a:t>
            </a:r>
            <a:r>
              <a:rPr dirty="0" err="1"/>
              <a:t>colour</a:t>
            </a:r>
            <a:r>
              <a:rPr dirty="0"/>
              <a:t>, texture coordinates, a tangent,</a:t>
            </a:r>
          </a:p>
          <a:p>
            <a:r>
              <a:rPr dirty="0"/>
              <a:t>joint indices, joint weights, or application-specific data.</a:t>
            </a:r>
          </a:p>
          <a:p>
            <a:endParaRPr dirty="0"/>
          </a:p>
          <a:p>
            <a:r>
              <a:rPr dirty="0"/>
              <a:t>The vertex shader receives whichever enabled attributes are connected to its</a:t>
            </a:r>
          </a:p>
          <a:p>
            <a:r>
              <a:rPr dirty="0"/>
              <a:t>inputs. It does not automatically know which numbers are positions or normals.</a:t>
            </a:r>
          </a:p>
          <a:p>
            <a:r>
              <a:rPr dirty="0"/>
              <a:t>The application and shader agree on that meaning.</a:t>
            </a:r>
          </a:p>
          <a:p>
            <a:endParaRPr dirty="0"/>
          </a:p>
          <a:p>
            <a:r>
              <a:rPr dirty="0"/>
              <a:t>This also explains an apparent paradox. Two vertices can occupy exactly the</a:t>
            </a:r>
          </a:p>
          <a:p>
            <a:r>
              <a:rPr dirty="0"/>
              <a:t>same spatial position and still need separate records. At a sharp edge they</a:t>
            </a:r>
          </a:p>
          <a:p>
            <a:r>
              <a:rPr dirty="0"/>
              <a:t>may have different normals. At a texture seam they may have different UV</a:t>
            </a:r>
          </a:p>
          <a:p>
            <a:r>
              <a:rPr dirty="0"/>
              <a:t>coordinates. The geometric corner is shared, but the render attributes are</a:t>
            </a:r>
          </a:p>
          <a:p>
            <a:r>
              <a:rPr dirty="0"/>
              <a:t>discontinuous.</a:t>
            </a:r>
          </a:p>
          <a:p>
            <a:endParaRPr dirty="0"/>
          </a:p>
          <a:p>
            <a:r>
              <a:rPr dirty="0"/>
              <a:t>[Pause.] The durable definition is therefore: a render vertex is an attribute</a:t>
            </a:r>
          </a:p>
          <a:p>
            <a:r>
              <a:rPr dirty="0"/>
              <a:t>record, not merely a location. [Transition.] Let us now separate the individual</a:t>
            </a:r>
          </a:p>
          <a:p>
            <a:r>
              <a:rPr dirty="0"/>
              <a:t>attribute streams inside that record.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150" dirty="0"/>
              <a:t>### </a:t>
            </a:r>
            <a:r>
              <a:rPr lang="en-US" dirty="0"/>
              <a:t>Vertex attributes</a:t>
            </a:r>
          </a:p>
          <a:p>
            <a:endParaRPr lang="en-US" u="sng" dirty="0"/>
          </a:p>
          <a:p>
            <a:r>
              <a:rPr lang="en-US" dirty="0"/>
              <a:t>Attributes are parallel per-vertex streams — position, normal, UV, </a:t>
            </a:r>
            <a:r>
              <a:rPr lang="en-US" dirty="0" err="1"/>
              <a:t>colour</a:t>
            </a:r>
            <a:r>
              <a:rPr lang="en-US" dirty="0"/>
              <a:t>, joint indices and weights — whose names are application conventions and whose component types must match the shader's inputs.</a:t>
            </a:r>
          </a:p>
          <a:p>
            <a:endParaRPr lang="en-US" dirty="0"/>
          </a:p>
          <a:p>
            <a:r>
              <a:rPr dirty="0"/>
              <a:t>### Presenter reminders</a:t>
            </a:r>
          </a:p>
          <a:p>
            <a:endParaRPr dirty="0"/>
          </a:p>
          <a:p>
            <a:r>
              <a:rPr dirty="0"/>
              <a:t>- Suggested duration: **3 minutes**.</a:t>
            </a:r>
          </a:p>
          <a:p>
            <a:r>
              <a:rPr dirty="0"/>
              <a:t>- Explain attributes as parallel per-vertex streams.</a:t>
            </a:r>
          </a:p>
          <a:p>
            <a:r>
              <a:rPr dirty="0"/>
              <a:t>- Preview shader outputs without teaching full GLSL yet.</a:t>
            </a:r>
          </a:p>
          <a:p>
            <a:r>
              <a:rPr dirty="0"/>
              <a:t>- Highlight integer versus floating-point type matching.</a:t>
            </a:r>
          </a:p>
          <a:p>
            <a:endParaRPr dirty="0"/>
          </a:p>
          <a:p>
            <a:r>
              <a:rPr dirty="0"/>
              <a:t>### Near-verbatim delivery</a:t>
            </a:r>
          </a:p>
          <a:p>
            <a:endParaRPr dirty="0"/>
          </a:p>
          <a:p>
            <a:r>
              <a:rPr dirty="0"/>
              <a:t>Think of the vertex record as several aligned streams. For vertex number 27,</a:t>
            </a:r>
          </a:p>
          <a:p>
            <a:r>
              <a:rPr dirty="0"/>
              <a:t>the renderer can fetch position 27, normal 27, UV 27, and any other enabled</a:t>
            </a:r>
          </a:p>
          <a:p>
            <a:r>
              <a:rPr dirty="0"/>
              <a:t>attributes. The vertex shader receives those values together.</a:t>
            </a:r>
          </a:p>
          <a:p>
            <a:endParaRPr dirty="0"/>
          </a:p>
          <a:p>
            <a:r>
              <a:rPr dirty="0"/>
              <a:t>Each stream has a role. Position contributes to geometric location. A normal</a:t>
            </a:r>
          </a:p>
          <a:p>
            <a:r>
              <a:rPr dirty="0"/>
              <a:t>provides an orientation used by many shading models. UV coordinates address a</a:t>
            </a:r>
          </a:p>
          <a:p>
            <a:r>
              <a:rPr dirty="0"/>
              <a:t>texture. </a:t>
            </a:r>
            <a:r>
              <a:rPr dirty="0" err="1"/>
              <a:t>Colour</a:t>
            </a:r>
            <a:r>
              <a:rPr dirty="0"/>
              <a:t> might be displayed directly, multiplied into a material, or</a:t>
            </a:r>
          </a:p>
          <a:p>
            <a:r>
              <a:rPr dirty="0"/>
              <a:t>used as a mask. Joint indices and weights connect the vertex to a skeleton.</a:t>
            </a:r>
          </a:p>
          <a:p>
            <a:endParaRPr dirty="0"/>
          </a:p>
          <a:p>
            <a:r>
              <a:rPr dirty="0"/>
              <a:t>The names shown here are conventions in our code, not universal magic words in</a:t>
            </a:r>
          </a:p>
          <a:p>
            <a:r>
              <a:rPr dirty="0"/>
              <a:t>WebGL. The program connects buffer data to shader input locations. The</a:t>
            </a:r>
          </a:p>
          <a:p>
            <a:r>
              <a:rPr dirty="0"/>
              <a:t>component type also matters. Integer joint indices should be interpreted as</a:t>
            </a:r>
          </a:p>
          <a:p>
            <a:r>
              <a:rPr dirty="0"/>
              <a:t>integers; floating-point positions use floating-point attributes. A mismatch</a:t>
            </a:r>
          </a:p>
          <a:p>
            <a:r>
              <a:rPr dirty="0"/>
              <a:t>can generate an error or meaningless input.</a:t>
            </a:r>
          </a:p>
          <a:p>
            <a:endParaRPr dirty="0"/>
          </a:p>
          <a:p>
            <a:r>
              <a:rPr dirty="0"/>
              <a:t>The shader must produce a clip-space position, and it may also produce values</a:t>
            </a:r>
          </a:p>
          <a:p>
            <a:r>
              <a:rPr dirty="0"/>
              <a:t>for interpolation. [Transition.] Before that can happen, raw bytes in memory</a:t>
            </a:r>
          </a:p>
          <a:p>
            <a:r>
              <a:rPr dirty="0"/>
              <a:t>must be described as these structured streams.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150" dirty="0"/>
              <a:t>### </a:t>
            </a:r>
            <a:r>
              <a:rPr lang="en-US" dirty="0"/>
              <a:t>Buffers, stride, and offset</a:t>
            </a:r>
          </a:p>
          <a:p>
            <a:endParaRPr lang="en-US" u="sng" dirty="0"/>
          </a:p>
          <a:p>
            <a:r>
              <a:rPr lang="en-US" dirty="0"/>
              <a:t>A GPU buffer is undifferentiated data that the application teaches the pipeline to interpret; a valid buffer read with the wrong stride or offset produces a bizarre object.</a:t>
            </a:r>
          </a:p>
          <a:p>
            <a:endParaRPr lang="en-US" dirty="0"/>
          </a:p>
          <a:p>
            <a:r>
              <a:rPr dirty="0"/>
              <a:t>### Presenter reminders</a:t>
            </a:r>
          </a:p>
          <a:p>
            <a:endParaRPr dirty="0"/>
          </a:p>
          <a:p>
            <a:r>
              <a:rPr dirty="0"/>
              <a:t>- Suggested duration: **3 minutes**.</a:t>
            </a:r>
          </a:p>
          <a:p>
            <a:r>
              <a:rPr dirty="0"/>
              <a:t>- Walk through one interleaved record numerically.</a:t>
            </a:r>
          </a:p>
          <a:p>
            <a:r>
              <a:rPr dirty="0"/>
              <a:t>- Use “interpretation” repeatedly; buffers do not store semantic labels.</a:t>
            </a:r>
          </a:p>
          <a:p>
            <a:r>
              <a:rPr dirty="0"/>
              <a:t>- Mention `Float32Array` and byte offsets.</a:t>
            </a:r>
          </a:p>
          <a:p>
            <a:endParaRPr dirty="0"/>
          </a:p>
          <a:p>
            <a:r>
              <a:rPr dirty="0"/>
              <a:t>### Near-verbatim delivery</a:t>
            </a:r>
          </a:p>
          <a:p>
            <a:endParaRPr dirty="0"/>
          </a:p>
          <a:p>
            <a:r>
              <a:rPr dirty="0"/>
              <a:t>A GPU buffer is a block of data. It does not contain a self-describing table</a:t>
            </a:r>
          </a:p>
          <a:p>
            <a:r>
              <a:rPr dirty="0"/>
              <a:t>that says, “these first three values are a position and the next three are a</a:t>
            </a:r>
          </a:p>
          <a:p>
            <a:r>
              <a:rPr dirty="0" err="1"/>
              <a:t>colour</a:t>
            </a:r>
            <a:r>
              <a:rPr dirty="0"/>
              <a:t>.” The application supplies that interpretation.</a:t>
            </a:r>
          </a:p>
          <a:p>
            <a:endParaRPr dirty="0"/>
          </a:p>
          <a:p>
            <a:r>
              <a:rPr dirty="0"/>
              <a:t>Suppose each record contains six 32-bit floats: x, y, z, red, green, and blue.</a:t>
            </a:r>
          </a:p>
          <a:p>
            <a:r>
              <a:rPr dirty="0"/>
              <a:t>The stride is six floats, or twenty-four bytes. The position attribute reads</a:t>
            </a:r>
          </a:p>
          <a:p>
            <a:r>
              <a:rPr dirty="0"/>
              <a:t>three floats starting at byte zero of each record. The </a:t>
            </a:r>
            <a:r>
              <a:rPr dirty="0" err="1"/>
              <a:t>colour</a:t>
            </a:r>
            <a:r>
              <a:rPr dirty="0"/>
              <a:t> attribute reads</a:t>
            </a:r>
          </a:p>
          <a:p>
            <a:r>
              <a:rPr dirty="0"/>
              <a:t>three floats starting twelve bytes later. The next vertex begins after the</a:t>
            </a:r>
          </a:p>
          <a:p>
            <a:r>
              <a:rPr dirty="0"/>
              <a:t>full stride.</a:t>
            </a:r>
          </a:p>
          <a:p>
            <a:endParaRPr dirty="0"/>
          </a:p>
          <a:p>
            <a:r>
              <a:rPr dirty="0"/>
              <a:t>We could instead store all positions in one buffer and all </a:t>
            </a:r>
            <a:r>
              <a:rPr dirty="0" err="1"/>
              <a:t>colours</a:t>
            </a:r>
            <a:r>
              <a:rPr dirty="0"/>
              <a:t> in another.</a:t>
            </a:r>
          </a:p>
          <a:p>
            <a:r>
              <a:rPr dirty="0"/>
              <a:t>Neither layout is universally better. Interleaving can improve locality when</a:t>
            </a:r>
          </a:p>
          <a:p>
            <a:r>
              <a:rPr dirty="0"/>
              <a:t>attributes are consumed together; separate streams can be convenient when</a:t>
            </a:r>
          </a:p>
          <a:p>
            <a:r>
              <a:rPr dirty="0"/>
              <a:t>data has different update rates.</a:t>
            </a:r>
          </a:p>
          <a:p>
            <a:endParaRPr dirty="0"/>
          </a:p>
          <a:p>
            <a:r>
              <a:rPr dirty="0"/>
              <a:t>The important debugging principle is that a visually bizarre object can result</a:t>
            </a:r>
          </a:p>
          <a:p>
            <a:r>
              <a:rPr dirty="0"/>
              <a:t>from a perfectly valid buffer interpreted with the wrong stride or offset.</a:t>
            </a:r>
          </a:p>
          <a:p>
            <a:r>
              <a:rPr dirty="0"/>
              <a:t>[Transition.] Once vertices have been processed, the primitive mode tells the</a:t>
            </a:r>
          </a:p>
          <a:p>
            <a:r>
              <a:rPr dirty="0"/>
              <a:t>pipeline how to give them geometric meaning.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150" dirty="0"/>
              <a:t>### </a:t>
            </a:r>
            <a:r>
              <a:rPr lang="en-US" dirty="0"/>
              <a:t>Primitive modes</a:t>
            </a:r>
          </a:p>
          <a:p>
            <a:endParaRPr lang="en-US" u="sng" dirty="0"/>
          </a:p>
          <a:p>
            <a:r>
              <a:rPr lang="en-US" dirty="0"/>
              <a:t>The same processed vertices become points, lines, or filled triangles depending on the assembly rule; triangles dominate because three points define a plane with well-defined coverage and interpolation.</a:t>
            </a:r>
          </a:p>
          <a:p>
            <a:endParaRPr lang="en-US" dirty="0"/>
          </a:p>
          <a:p>
            <a:r>
              <a:rPr dirty="0"/>
              <a:t>### Presenter reminders</a:t>
            </a:r>
          </a:p>
          <a:p>
            <a:endParaRPr dirty="0"/>
          </a:p>
          <a:p>
            <a:r>
              <a:rPr dirty="0"/>
              <a:t>- Suggested duration: **3 minutes**.</a:t>
            </a:r>
          </a:p>
          <a:p>
            <a:r>
              <a:rPr dirty="0"/>
              <a:t>- Make the same-data comparison explicit.</a:t>
            </a:r>
          </a:p>
          <a:p>
            <a:r>
              <a:rPr dirty="0"/>
              <a:t>- Define primitive before mesh.</a:t>
            </a:r>
          </a:p>
          <a:p>
            <a:r>
              <a:rPr dirty="0"/>
              <a:t>- Mention thick-line portability briefly.</a:t>
            </a:r>
          </a:p>
          <a:p>
            <a:endParaRPr dirty="0"/>
          </a:p>
          <a:p>
            <a:r>
              <a:rPr dirty="0"/>
              <a:t>### Near-verbatim delivery</a:t>
            </a:r>
          </a:p>
          <a:p>
            <a:endParaRPr dirty="0"/>
          </a:p>
          <a:p>
            <a:r>
              <a:rPr dirty="0"/>
              <a:t>These diagrams use the same processed vertices. What changes is the primitive</a:t>
            </a:r>
          </a:p>
          <a:p>
            <a:r>
              <a:rPr dirty="0"/>
              <a:t>assembly rule. In point mode, each vertex produces a point primitive. In line</a:t>
            </a:r>
          </a:p>
          <a:p>
            <a:r>
              <a:rPr dirty="0"/>
              <a:t>mode, vertices are connected according to the selected line topology. In</a:t>
            </a:r>
          </a:p>
          <a:p>
            <a:r>
              <a:rPr dirty="0"/>
              <a:t>triangle mode, groups of vertices define filled triangles.</a:t>
            </a:r>
          </a:p>
          <a:p>
            <a:endParaRPr dirty="0"/>
          </a:p>
          <a:p>
            <a:r>
              <a:rPr dirty="0"/>
              <a:t>A primitive is the basic geometric unit presented to </a:t>
            </a:r>
            <a:r>
              <a:rPr dirty="0" err="1"/>
              <a:t>rasterisation</a:t>
            </a:r>
            <a:r>
              <a:rPr dirty="0"/>
              <a:t>. It is not</a:t>
            </a:r>
          </a:p>
          <a:p>
            <a:r>
              <a:rPr dirty="0"/>
              <a:t>the same as a complete mesh. A mesh can contain many primitives, multiple</a:t>
            </a:r>
          </a:p>
          <a:p>
            <a:r>
              <a:rPr dirty="0"/>
              <a:t>attribute streams, groups, </a:t>
            </a:r>
            <a:r>
              <a:rPr dirty="0" err="1"/>
              <a:t>submeshes</a:t>
            </a:r>
            <a:r>
              <a:rPr dirty="0"/>
              <a:t>, and material assignments.</a:t>
            </a:r>
          </a:p>
          <a:p>
            <a:endParaRPr dirty="0"/>
          </a:p>
          <a:p>
            <a:r>
              <a:rPr dirty="0"/>
              <a:t>Triangles dominate real-time surface rendering because three non-collinear</a:t>
            </a:r>
          </a:p>
          <a:p>
            <a:r>
              <a:rPr dirty="0"/>
              <a:t>points define a plane. Coverage and attribute interpolation are well defined,</a:t>
            </a:r>
          </a:p>
          <a:p>
            <a:r>
              <a:rPr dirty="0"/>
              <a:t>and almost any polygonal surface can be decomposed into triangles.</a:t>
            </a:r>
          </a:p>
          <a:p>
            <a:endParaRPr dirty="0"/>
          </a:p>
          <a:p>
            <a:r>
              <a:rPr dirty="0"/>
              <a:t>Lines are valuable for diagrams, axes, trajectories, and wireframes, but wide</a:t>
            </a:r>
          </a:p>
          <a:p>
            <a:r>
              <a:rPr dirty="0"/>
              <a:t>line </a:t>
            </a:r>
            <a:r>
              <a:rPr dirty="0" err="1"/>
              <a:t>behaviour</a:t>
            </a:r>
            <a:r>
              <a:rPr dirty="0"/>
              <a:t> is not equally portable across APIs and hardware. Applications</a:t>
            </a:r>
          </a:p>
          <a:p>
            <a:r>
              <a:rPr dirty="0"/>
              <a:t>often render thick lines as triangle geometry.</a:t>
            </a:r>
          </a:p>
          <a:p>
            <a:endParaRPr dirty="0"/>
          </a:p>
          <a:p>
            <a:r>
              <a:rPr dirty="0"/>
              <a:t>[Transition.] If a surface contains thousands of triangles, we do not always</a:t>
            </a:r>
          </a:p>
          <a:p>
            <a:r>
              <a:rPr dirty="0"/>
              <a:t>want to repeat every vertex record for every triangle. That is the role of</a:t>
            </a:r>
          </a:p>
          <a:p>
            <a:r>
              <a:rPr dirty="0"/>
              <a:t>indices.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150" dirty="0"/>
              <a:t>### </a:t>
            </a:r>
            <a:r>
              <a:rPr lang="en-US" dirty="0"/>
              <a:t>Index buffers</a:t>
            </a:r>
          </a:p>
          <a:p>
            <a:endParaRPr lang="en-US" u="sng" dirty="0"/>
          </a:p>
          <a:p>
            <a:r>
              <a:rPr lang="en-US" dirty="0"/>
              <a:t>Indices reference vertex records to establish connectivity and reuse, but a cube needing per-face normals and UV seams shows that eight corner positions rarely mean eight render vertices.</a:t>
            </a:r>
          </a:p>
          <a:p>
            <a:endParaRPr lang="en-US" dirty="0"/>
          </a:p>
          <a:p>
            <a:r>
              <a:rPr dirty="0"/>
              <a:t>### Presenter reminders</a:t>
            </a:r>
          </a:p>
          <a:p>
            <a:endParaRPr dirty="0"/>
          </a:p>
          <a:p>
            <a:r>
              <a:rPr dirty="0"/>
              <a:t>- Suggested duration: **3 minutes**.</a:t>
            </a:r>
          </a:p>
          <a:p>
            <a:r>
              <a:rPr dirty="0"/>
              <a:t>- Contrast a naïve “cube has eight vertices” statement with render reality.</a:t>
            </a:r>
          </a:p>
          <a:p>
            <a:r>
              <a:rPr dirty="0"/>
              <a:t>- Explain why indexing can reduce repeated processing.</a:t>
            </a:r>
          </a:p>
          <a:p>
            <a:r>
              <a:rPr dirty="0"/>
              <a:t>- Avoid promising that indexing always reduces data.</a:t>
            </a:r>
          </a:p>
          <a:p>
            <a:endParaRPr dirty="0"/>
          </a:p>
          <a:p>
            <a:r>
              <a:rPr dirty="0"/>
              <a:t>### Near-verbatim delivery</a:t>
            </a:r>
          </a:p>
          <a:p>
            <a:endParaRPr dirty="0"/>
          </a:p>
          <a:p>
            <a:r>
              <a:rPr dirty="0"/>
              <a:t>An index buffer stores references into the vertex data. Instead of submitting</a:t>
            </a:r>
          </a:p>
          <a:p>
            <a:r>
              <a:rPr dirty="0"/>
              <a:t>three new records for every triangle, a draw can reuse records by index. The</a:t>
            </a:r>
          </a:p>
          <a:p>
            <a:r>
              <a:rPr dirty="0"/>
              <a:t>indices establish connectivity as well as reuse.</a:t>
            </a:r>
          </a:p>
          <a:p>
            <a:endParaRPr dirty="0"/>
          </a:p>
          <a:p>
            <a:r>
              <a:rPr dirty="0"/>
              <a:t>A cube illustrates why we must be precise. Geometrically, a cube has eight</a:t>
            </a:r>
          </a:p>
          <a:p>
            <a:r>
              <a:rPr dirty="0"/>
              <a:t>corner positions. For flat shading, however, each face needs a distinct normal.</a:t>
            </a:r>
          </a:p>
          <a:p>
            <a:r>
              <a:rPr dirty="0"/>
              <a:t>A corner shared by three faces therefore needs multiple render records even</a:t>
            </a:r>
          </a:p>
          <a:p>
            <a:r>
              <a:rPr dirty="0"/>
              <a:t>though the position is the same. A UV unwrap can introduce additional seams</a:t>
            </a:r>
          </a:p>
          <a:p>
            <a:r>
              <a:rPr dirty="0"/>
              <a:t>where texture coordinates are discontinuous.</a:t>
            </a:r>
          </a:p>
          <a:p>
            <a:endParaRPr dirty="0"/>
          </a:p>
          <a:p>
            <a:r>
              <a:rPr dirty="0"/>
              <a:t>Indexing is useful when the full attribute record can be shared. It can reduce</a:t>
            </a:r>
          </a:p>
          <a:p>
            <a:r>
              <a:rPr dirty="0"/>
              <a:t>storage and repeated vertex processing, but it is not a guarantee that every</a:t>
            </a:r>
          </a:p>
          <a:p>
            <a:r>
              <a:rPr dirty="0"/>
              <a:t>geometric position appears once.</a:t>
            </a:r>
          </a:p>
          <a:p>
            <a:endParaRPr dirty="0"/>
          </a:p>
          <a:p>
            <a:r>
              <a:rPr dirty="0"/>
              <a:t>In WebGL, indexed drawing uses an element array buffer and a call such as</a:t>
            </a:r>
          </a:p>
          <a:p>
            <a:r>
              <a:rPr dirty="0"/>
              <a:t>`</a:t>
            </a:r>
            <a:r>
              <a:rPr dirty="0" err="1"/>
              <a:t>drawElements</a:t>
            </a:r>
            <a:r>
              <a:rPr dirty="0"/>
              <a:t>`; non-indexed drawing uses `</a:t>
            </a:r>
            <a:r>
              <a:rPr dirty="0" err="1"/>
              <a:t>drawArrays</a:t>
            </a:r>
            <a:r>
              <a:rPr dirty="0"/>
              <a:t>`. [Transition.] We now</a:t>
            </a:r>
          </a:p>
          <a:p>
            <a:r>
              <a:rPr dirty="0"/>
              <a:t>have enough concepts to read the minimal raw WebGL example.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150" dirty="0"/>
              <a:t>### </a:t>
            </a:r>
            <a:r>
              <a:rPr lang="en-US" dirty="0"/>
              <a:t>Minimal raw WebGL example</a:t>
            </a:r>
          </a:p>
          <a:p>
            <a:endParaRPr lang="en-US" u="sng" dirty="0"/>
          </a:p>
          <a:p>
            <a:r>
              <a:rPr lang="en-US" dirty="0"/>
              <a:t>A live triangle traced end to end — context, shaders, interleaved buffer, attribute layout, draw call — then mutated to show position, </a:t>
            </a:r>
            <a:r>
              <a:rPr lang="en-US" dirty="0" err="1"/>
              <a:t>colour</a:t>
            </a:r>
            <a:r>
              <a:rPr lang="en-US" dirty="0"/>
              <a:t>, primitive mode, and culling effects.</a:t>
            </a:r>
          </a:p>
          <a:p>
            <a:endParaRPr lang="en-US" dirty="0"/>
          </a:p>
          <a:p>
            <a:r>
              <a:rPr dirty="0"/>
              <a:t>### Presenter reminders</a:t>
            </a:r>
          </a:p>
          <a:p>
            <a:endParaRPr dirty="0"/>
          </a:p>
          <a:p>
            <a:r>
              <a:rPr dirty="0"/>
              <a:t>- Suggested duration: **4 minutes**.</a:t>
            </a:r>
          </a:p>
          <a:p>
            <a:r>
              <a:rPr dirty="0"/>
              <a:t>- [Demo] Run the local triangle.</a:t>
            </a:r>
          </a:p>
          <a:p>
            <a:r>
              <a:rPr dirty="0"/>
              <a:t>- Mutate position, </a:t>
            </a:r>
            <a:r>
              <a:rPr dirty="0" err="1"/>
              <a:t>colour</a:t>
            </a:r>
            <a:r>
              <a:rPr dirty="0"/>
              <a:t>, mode, then winding/culling.</a:t>
            </a:r>
          </a:p>
          <a:p>
            <a:r>
              <a:rPr dirty="0"/>
              <a:t>- Keep code subordinate to the dataflow.</a:t>
            </a:r>
          </a:p>
          <a:p>
            <a:r>
              <a:rPr dirty="0"/>
              <a:t>- If the demo fails, use the prepared recording or static sequence.</a:t>
            </a:r>
          </a:p>
          <a:p>
            <a:endParaRPr dirty="0"/>
          </a:p>
          <a:p>
            <a:r>
              <a:rPr dirty="0"/>
              <a:t>### Near-verbatim delivery</a:t>
            </a:r>
          </a:p>
          <a:p>
            <a:endParaRPr dirty="0"/>
          </a:p>
          <a:p>
            <a:r>
              <a:rPr dirty="0"/>
              <a:t>This is our lowest-level example. First, the browser creates a WebGL 2 context.</a:t>
            </a:r>
          </a:p>
          <a:p>
            <a:r>
              <a:rPr dirty="0"/>
              <a:t>We compile a vertex shader and a fragment shader, attach them to a program, and</a:t>
            </a:r>
          </a:p>
          <a:p>
            <a:r>
              <a:rPr dirty="0"/>
              <a:t>link that program. Then we upload an interleaved `Float32Array` containing two</a:t>
            </a:r>
          </a:p>
          <a:p>
            <a:r>
              <a:rPr dirty="0"/>
              <a:t>position components and three </a:t>
            </a:r>
            <a:r>
              <a:rPr dirty="0" err="1"/>
              <a:t>colour</a:t>
            </a:r>
            <a:r>
              <a:rPr dirty="0"/>
              <a:t> components per vertex.</a:t>
            </a:r>
          </a:p>
          <a:p>
            <a:endParaRPr dirty="0"/>
          </a:p>
          <a:p>
            <a:r>
              <a:rPr dirty="0"/>
              <a:t>The attribute configuration tells WebGL how to decode those bytes. The stride</a:t>
            </a:r>
          </a:p>
          <a:p>
            <a:r>
              <a:rPr dirty="0"/>
              <a:t>is five floats. Position starts at offset zero. </a:t>
            </a:r>
            <a:r>
              <a:rPr dirty="0" err="1"/>
              <a:t>Colour</a:t>
            </a:r>
            <a:r>
              <a:rPr dirty="0"/>
              <a:t> starts after two floats.</a:t>
            </a:r>
          </a:p>
          <a:p>
            <a:r>
              <a:rPr dirty="0"/>
              <a:t>We select the program, bind the vertex-array state, and draw three vertices as</a:t>
            </a:r>
          </a:p>
          <a:p>
            <a:r>
              <a:rPr dirty="0"/>
              <a:t>one triangle.</a:t>
            </a:r>
          </a:p>
          <a:p>
            <a:endParaRPr dirty="0"/>
          </a:p>
          <a:p>
            <a:r>
              <a:rPr dirty="0"/>
              <a:t>[Demo.] I will change the first position. The geometry moves because the</a:t>
            </a:r>
          </a:p>
          <a:p>
            <a:r>
              <a:rPr dirty="0"/>
              <a:t>position stream changed. I will change one </a:t>
            </a:r>
            <a:r>
              <a:rPr dirty="0" err="1"/>
              <a:t>colour</a:t>
            </a:r>
            <a:r>
              <a:rPr dirty="0"/>
              <a:t>. The gradient changes because</a:t>
            </a:r>
          </a:p>
          <a:p>
            <a:r>
              <a:rPr dirty="0"/>
              <a:t>the new vertex output is interpolated across the triangle. If I change the</a:t>
            </a:r>
          </a:p>
          <a:p>
            <a:r>
              <a:rPr dirty="0"/>
              <a:t>primitive mode, the same vertex data acquires different geometric meaning.</a:t>
            </a:r>
          </a:p>
          <a:p>
            <a:r>
              <a:rPr dirty="0"/>
              <a:t>Finally, reversing the order and enabling face culling can make the triangle</a:t>
            </a:r>
          </a:p>
          <a:p>
            <a:r>
              <a:rPr dirty="0"/>
              <a:t>disappear.</a:t>
            </a:r>
          </a:p>
          <a:p>
            <a:endParaRPr dirty="0"/>
          </a:p>
          <a:p>
            <a:r>
              <a:rPr dirty="0"/>
              <a:t>Nothing in this example knows about rooms, patients, or handrails. It knows</a:t>
            </a:r>
          </a:p>
          <a:p>
            <a:r>
              <a:rPr dirty="0"/>
              <a:t>bytes, attributes, programs, state, and a draw command. [Transition.] The next</a:t>
            </a:r>
          </a:p>
          <a:p>
            <a:r>
              <a:rPr dirty="0"/>
              <a:t>representations begin with samples rather than connected triangles.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150" dirty="0"/>
              <a:t>### </a:t>
            </a:r>
            <a:r>
              <a:rPr lang="en-US" dirty="0"/>
              <a:t>Point clouds</a:t>
            </a:r>
          </a:p>
          <a:p>
            <a:endParaRPr lang="en-US" u="sng" dirty="0"/>
          </a:p>
          <a:p>
            <a:r>
              <a:rPr lang="en-US" dirty="0"/>
              <a:t>Samples with positions and optional attributes but no explicit surface connectivity, so gaps, </a:t>
            </a:r>
            <a:r>
              <a:rPr lang="en-US" dirty="0" err="1"/>
              <a:t>insideness</a:t>
            </a:r>
            <a:r>
              <a:rPr lang="en-US" dirty="0"/>
              <a:t>, and </a:t>
            </a:r>
            <a:r>
              <a:rPr lang="en-US" dirty="0" err="1"/>
              <a:t>neighbourhoods</a:t>
            </a:r>
            <a:r>
              <a:rPr lang="en-US" dirty="0"/>
              <a:t> must be inferred by additional algorithms and assumptions.</a:t>
            </a:r>
          </a:p>
          <a:p>
            <a:endParaRPr lang="en-US" dirty="0"/>
          </a:p>
          <a:p>
            <a:r>
              <a:rPr dirty="0"/>
              <a:t>### Presenter reminders</a:t>
            </a:r>
          </a:p>
          <a:p>
            <a:endParaRPr dirty="0"/>
          </a:p>
          <a:p>
            <a:r>
              <a:rPr dirty="0"/>
              <a:t>- Suggested duration: **3 minutes**.</a:t>
            </a:r>
          </a:p>
          <a:p>
            <a:r>
              <a:rPr dirty="0"/>
              <a:t>- Tie point clouds to acquisition without teaching registration.</a:t>
            </a:r>
          </a:p>
          <a:p>
            <a:r>
              <a:rPr dirty="0"/>
              <a:t>- Distinguish storage representation from rendering primitive.</a:t>
            </a:r>
          </a:p>
          <a:p>
            <a:r>
              <a:rPr dirty="0"/>
              <a:t>- Mention that local </a:t>
            </a:r>
            <a:r>
              <a:rPr dirty="0" err="1"/>
              <a:t>neighbourhoods</a:t>
            </a:r>
            <a:r>
              <a:rPr dirty="0"/>
              <a:t> may be inferred.</a:t>
            </a:r>
          </a:p>
          <a:p>
            <a:endParaRPr dirty="0"/>
          </a:p>
          <a:p>
            <a:r>
              <a:rPr dirty="0"/>
              <a:t>### Near-verbatim delivery</a:t>
            </a:r>
          </a:p>
          <a:p>
            <a:endParaRPr dirty="0"/>
          </a:p>
          <a:p>
            <a:r>
              <a:rPr dirty="0"/>
              <a:t>A point cloud stores samples in space. Each sample must have a position and may</a:t>
            </a:r>
          </a:p>
          <a:p>
            <a:r>
              <a:rPr dirty="0"/>
              <a:t>also have </a:t>
            </a:r>
            <a:r>
              <a:rPr dirty="0" err="1"/>
              <a:t>colour</a:t>
            </a:r>
            <a:r>
              <a:rPr dirty="0"/>
              <a:t>, intensity, a normal estimate, confidence, timestamp, or</a:t>
            </a:r>
          </a:p>
          <a:p>
            <a:r>
              <a:rPr dirty="0"/>
              <a:t>semantic label. What is normally missing is explicit surface connectivity.</a:t>
            </a:r>
          </a:p>
          <a:p>
            <a:endParaRPr dirty="0"/>
          </a:p>
          <a:p>
            <a:r>
              <a:rPr dirty="0"/>
              <a:t>That absence matters. The data does not directly tell us which points form a</a:t>
            </a:r>
          </a:p>
          <a:p>
            <a:r>
              <a:rPr dirty="0"/>
              <a:t>triangle, which side is inside, or whether a gap represents an opening,</a:t>
            </a:r>
          </a:p>
          <a:p>
            <a:r>
              <a:rPr dirty="0"/>
              <a:t>occlusion, or missing measurement. Algorithms may infer </a:t>
            </a:r>
            <a:r>
              <a:rPr dirty="0" err="1"/>
              <a:t>neighbourhoods</a:t>
            </a:r>
            <a:r>
              <a:rPr dirty="0"/>
              <a:t>, fit</a:t>
            </a:r>
          </a:p>
          <a:p>
            <a:r>
              <a:rPr dirty="0"/>
              <a:t>local surfaces, or reconstruct a mesh, but those are additional operations and</a:t>
            </a:r>
          </a:p>
          <a:p>
            <a:r>
              <a:rPr dirty="0"/>
              <a:t>assumptions.</a:t>
            </a:r>
          </a:p>
          <a:p>
            <a:endParaRPr dirty="0"/>
          </a:p>
          <a:p>
            <a:r>
              <a:rPr dirty="0"/>
              <a:t>We also need to separate a data representation from a render primitive. A</a:t>
            </a:r>
          </a:p>
          <a:p>
            <a:r>
              <a:rPr dirty="0"/>
              <a:t>point cloud can be displayed with point primitives, but “point cloud” describes</a:t>
            </a:r>
          </a:p>
          <a:p>
            <a:r>
              <a:rPr dirty="0"/>
              <a:t>the sample set and its attributes. “Point primitive” describes how submitted</a:t>
            </a:r>
          </a:p>
          <a:p>
            <a:r>
              <a:rPr dirty="0"/>
              <a:t>vertices are </a:t>
            </a:r>
            <a:r>
              <a:rPr dirty="0" err="1"/>
              <a:t>rasterised</a:t>
            </a:r>
            <a:r>
              <a:rPr dirty="0"/>
              <a:t>.</a:t>
            </a:r>
          </a:p>
          <a:p>
            <a:endParaRPr dirty="0"/>
          </a:p>
          <a:p>
            <a:r>
              <a:rPr dirty="0"/>
              <a:t>In Lesson 03 we will ask how sensors create and align these samples. Today the</a:t>
            </a:r>
          </a:p>
          <a:p>
            <a:r>
              <a:rPr dirty="0"/>
              <a:t>question is what information the representation gives the renderer.</a:t>
            </a:r>
          </a:p>
          <a:p>
            <a:r>
              <a:rPr dirty="0"/>
              <a:t>[Transition.] Adding explicit connectivity leads us to a triangle mesh.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150" dirty="0"/>
              <a:t>### </a:t>
            </a:r>
            <a:r>
              <a:rPr lang="en-US" dirty="0"/>
              <a:t>Triangle meshes</a:t>
            </a:r>
          </a:p>
          <a:p>
            <a:endParaRPr lang="en-US" u="sng" dirty="0"/>
          </a:p>
          <a:p>
            <a:r>
              <a:rPr lang="en-US" dirty="0"/>
              <a:t>Adding indices gives explicit connectivity, enabling adjacency, traversal, and interpolation queries — while still saying nothing about object </a:t>
            </a:r>
            <a:r>
              <a:rPr lang="en-US" dirty="0" err="1"/>
              <a:t>behaviour</a:t>
            </a:r>
            <a:r>
              <a:rPr lang="en-US" dirty="0"/>
              <a:t> or world state.</a:t>
            </a:r>
          </a:p>
          <a:p>
            <a:endParaRPr lang="en-US" dirty="0"/>
          </a:p>
          <a:p>
            <a:r>
              <a:rPr dirty="0"/>
              <a:t>### Presenter reminders</a:t>
            </a:r>
          </a:p>
          <a:p>
            <a:endParaRPr dirty="0"/>
          </a:p>
          <a:p>
            <a:r>
              <a:rPr dirty="0"/>
              <a:t>- Suggested duration: **3 minutes**.</a:t>
            </a:r>
          </a:p>
          <a:p>
            <a:r>
              <a:rPr dirty="0"/>
              <a:t>- Define mesh as more than a triangle list.</a:t>
            </a:r>
          </a:p>
          <a:p>
            <a:r>
              <a:rPr dirty="0"/>
              <a:t>- Keep topology for the next slide.</a:t>
            </a:r>
          </a:p>
          <a:p>
            <a:r>
              <a:rPr dirty="0"/>
              <a:t>- Relate mesh to </a:t>
            </a:r>
            <a:r>
              <a:rPr dirty="0" err="1"/>
              <a:t>glTF</a:t>
            </a:r>
            <a:r>
              <a:rPr dirty="0"/>
              <a:t> without introducing the format yet.</a:t>
            </a:r>
          </a:p>
          <a:p>
            <a:endParaRPr dirty="0"/>
          </a:p>
          <a:p>
            <a:r>
              <a:rPr dirty="0"/>
              <a:t>### Near-verbatim delivery</a:t>
            </a:r>
          </a:p>
          <a:p>
            <a:endParaRPr dirty="0"/>
          </a:p>
          <a:p>
            <a:r>
              <a:rPr dirty="0"/>
              <a:t>A triangle mesh adds explicit connectivity. Vertex records provide positions</a:t>
            </a:r>
          </a:p>
          <a:p>
            <a:r>
              <a:rPr dirty="0"/>
              <a:t>and other attributes. Indices say which records form each triangle. A complete</a:t>
            </a:r>
          </a:p>
          <a:p>
            <a:r>
              <a:rPr dirty="0"/>
              <a:t>asset may also divide triangles into groups or </a:t>
            </a:r>
            <a:r>
              <a:rPr dirty="0" err="1"/>
              <a:t>submeshes</a:t>
            </a:r>
            <a:r>
              <a:rPr dirty="0"/>
              <a:t> and associate them</a:t>
            </a:r>
          </a:p>
          <a:p>
            <a:r>
              <a:rPr dirty="0"/>
              <a:t>with different materials.</a:t>
            </a:r>
          </a:p>
          <a:p>
            <a:endParaRPr dirty="0"/>
          </a:p>
          <a:p>
            <a:r>
              <a:rPr dirty="0"/>
              <a:t>Connectivity enables operations that a raw point set cannot answer directly.</a:t>
            </a:r>
          </a:p>
          <a:p>
            <a:r>
              <a:rPr dirty="0"/>
              <a:t>We can ask which triangles share an edge, walk across </a:t>
            </a:r>
            <a:r>
              <a:rPr dirty="0" err="1"/>
              <a:t>neighbouring</a:t>
            </a:r>
            <a:r>
              <a:rPr dirty="0"/>
              <a:t> faces,</a:t>
            </a:r>
          </a:p>
          <a:p>
            <a:r>
              <a:rPr dirty="0"/>
              <a:t>interpolate across a defined surface, or classify a boundary. Those answers</a:t>
            </a:r>
          </a:p>
          <a:p>
            <a:r>
              <a:rPr dirty="0"/>
              <a:t>depend not only on where vertices are located but also on how they are</a:t>
            </a:r>
          </a:p>
          <a:p>
            <a:r>
              <a:rPr dirty="0"/>
              <a:t>connected.</a:t>
            </a:r>
          </a:p>
          <a:p>
            <a:endParaRPr dirty="0"/>
          </a:p>
          <a:p>
            <a:r>
              <a:rPr dirty="0"/>
              <a:t>The mesh still does not define the whole object </a:t>
            </a:r>
            <a:r>
              <a:rPr dirty="0" err="1"/>
              <a:t>behaviour</a:t>
            </a:r>
            <a:r>
              <a:rPr dirty="0"/>
              <a:t>. It does not say</a:t>
            </a:r>
          </a:p>
          <a:p>
            <a:r>
              <a:rPr dirty="0"/>
              <a:t>whether a door can open, whether a character is fatigued, or how collisions</a:t>
            </a:r>
          </a:p>
          <a:p>
            <a:r>
              <a:rPr dirty="0"/>
              <a:t>change world state. It is a geometric representation that can participate in a</a:t>
            </a:r>
          </a:p>
          <a:p>
            <a:r>
              <a:rPr dirty="0"/>
              <a:t>larger system.</a:t>
            </a:r>
          </a:p>
          <a:p>
            <a:endParaRPr dirty="0"/>
          </a:p>
          <a:p>
            <a:r>
              <a:rPr dirty="0"/>
              <a:t>[Point.] The highlighted triangle is one primitive. The surrounding indexed</a:t>
            </a:r>
          </a:p>
          <a:p>
            <a:r>
              <a:rPr dirty="0"/>
              <a:t>collection is the mesh. [Transition.] The pattern of connectivity is the</a:t>
            </a:r>
          </a:p>
          <a:p>
            <a:r>
              <a:rPr dirty="0"/>
              <a:t>topology, and it determines which operations are valid.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150" dirty="0"/>
              <a:t>### </a:t>
            </a:r>
            <a:r>
              <a:rPr lang="en-US" dirty="0"/>
              <a:t>Line meshes</a:t>
            </a:r>
          </a:p>
          <a:p>
            <a:endParaRPr lang="en-US" u="sng" dirty="0"/>
          </a:p>
          <a:p>
            <a:r>
              <a:rPr lang="en-US" dirty="0"/>
              <a:t>Segments, strips, and loops reveal structure for wireframes, trajectories, axes, and overlays, but define no surface, and portable native line width is effectively one pixel.</a:t>
            </a:r>
          </a:p>
          <a:p>
            <a:endParaRPr lang="en-US" dirty="0"/>
          </a:p>
          <a:p>
            <a:r>
              <a:rPr dirty="0"/>
              <a:t>### Presenter reminders</a:t>
            </a:r>
          </a:p>
          <a:p>
            <a:endParaRPr dirty="0"/>
          </a:p>
          <a:p>
            <a:r>
              <a:rPr dirty="0"/>
              <a:t>- Suggested duration: **3 minutes**.</a:t>
            </a:r>
          </a:p>
          <a:p>
            <a:r>
              <a:rPr dirty="0"/>
              <a:t>- Distinguish a line primitive from the broader data structure called a line mesh.</a:t>
            </a:r>
          </a:p>
          <a:p>
            <a:r>
              <a:rPr dirty="0"/>
              <a:t>- Explain independent segments, strips, and loops by tracing vertex reuse.</a:t>
            </a:r>
          </a:p>
          <a:p>
            <a:r>
              <a:rPr dirty="0"/>
              <a:t>- Emphasize visualization and diagnostic uses.</a:t>
            </a:r>
          </a:p>
          <a:p>
            <a:r>
              <a:rPr dirty="0"/>
              <a:t>- Warn that native line width support is implementation-dependent in WebGL.</a:t>
            </a:r>
          </a:p>
          <a:p>
            <a:endParaRPr dirty="0"/>
          </a:p>
          <a:p>
            <a:r>
              <a:rPr dirty="0"/>
              <a:t>### Near-verbatim delivery</a:t>
            </a:r>
          </a:p>
          <a:p>
            <a:endParaRPr dirty="0"/>
          </a:p>
          <a:p>
            <a:r>
              <a:rPr dirty="0"/>
              <a:t>A line mesh stores vertices plus connectivity that produces line segments or</a:t>
            </a:r>
          </a:p>
          <a:p>
            <a:r>
              <a:rPr dirty="0"/>
              <a:t>polylines. With independent lines, every pair of vertices forms one segment. A</a:t>
            </a:r>
          </a:p>
          <a:p>
            <a:r>
              <a:rPr dirty="0"/>
              <a:t>line strip reuses adjacent vertices to form a continuous chain. A line loop</a:t>
            </a:r>
          </a:p>
          <a:p>
            <a:r>
              <a:rPr dirty="0"/>
              <a:t>adds the closing segment from the final vertex back to the first.</a:t>
            </a:r>
          </a:p>
          <a:p>
            <a:endParaRPr dirty="0"/>
          </a:p>
          <a:p>
            <a:r>
              <a:rPr dirty="0"/>
              <a:t>This representation is especially useful when our goal is to reveal</a:t>
            </a:r>
          </a:p>
          <a:p>
            <a:r>
              <a:rPr dirty="0"/>
              <a:t>structure: a triangle wireframe, a robot trajectory, a bone skeleton, a graph,</a:t>
            </a:r>
          </a:p>
          <a:p>
            <a:r>
              <a:rPr dirty="0"/>
              <a:t>a contour, a bounding box, coordinate axes, or a debugging overlay. Depth,</a:t>
            </a:r>
          </a:p>
          <a:p>
            <a:r>
              <a:rPr dirty="0"/>
              <a:t>clipping, transforms, and shading rules can still affect what is visible.</a:t>
            </a:r>
          </a:p>
          <a:p>
            <a:endParaRPr dirty="0"/>
          </a:p>
          <a:p>
            <a:r>
              <a:rPr dirty="0"/>
              <a:t>What the line mesh does not provide is a filled surface. It does not by itself</a:t>
            </a:r>
          </a:p>
          <a:p>
            <a:r>
              <a:rPr dirty="0"/>
              <a:t>define area, an inside and outside, or a watertight boundary. There is also a</a:t>
            </a:r>
          </a:p>
          <a:p>
            <a:r>
              <a:rPr dirty="0"/>
              <a:t>practical WebGL constraint: portable native line widths are limited and often</a:t>
            </a:r>
          </a:p>
          <a:p>
            <a:r>
              <a:rPr dirty="0"/>
              <a:t>effectively one pixel. Applications that need reliable thick curves usually</a:t>
            </a:r>
          </a:p>
          <a:p>
            <a:r>
              <a:rPr dirty="0"/>
              <a:t>construct ribbons, tubes, or other triangle geometry. [Transition.] Surface</a:t>
            </a:r>
          </a:p>
          <a:p>
            <a:r>
              <a:rPr dirty="0"/>
              <a:t>algorithms require stronger connectivity conditions, so we now examine</a:t>
            </a:r>
          </a:p>
          <a:p>
            <a:r>
              <a:rPr dirty="0"/>
              <a:t>topology.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150" dirty="0"/>
              <a:t>### </a:t>
            </a:r>
            <a:r>
              <a:rPr lang="en-US" dirty="0"/>
              <a:t>Topology and manifoldness</a:t>
            </a:r>
          </a:p>
          <a:p>
            <a:endParaRPr lang="en-US" u="none" dirty="0"/>
          </a:p>
          <a:p>
            <a:r>
              <a:rPr lang="en-US" dirty="0"/>
              <a:t>Interior manifold edges have exactly two incident faces; non-manifold edges, bow-tie vertices, and T-junctions render happily yet make downstream geometry operations ambiguous.</a:t>
            </a:r>
          </a:p>
          <a:p>
            <a:endParaRPr lang="en-US" dirty="0"/>
          </a:p>
          <a:p>
            <a:r>
              <a:rPr dirty="0"/>
              <a:t>### Presenter reminders</a:t>
            </a:r>
          </a:p>
          <a:p>
            <a:endParaRPr dirty="0"/>
          </a:p>
          <a:p>
            <a:r>
              <a:rPr dirty="0"/>
              <a:t>- Suggested duration: **3 minutes**.</a:t>
            </a:r>
          </a:p>
          <a:p>
            <a:r>
              <a:rPr dirty="0"/>
              <a:t>- Count incident faces at each highlighted edge.</a:t>
            </a:r>
          </a:p>
          <a:p>
            <a:r>
              <a:rPr dirty="0"/>
              <a:t>- Confirm that all three non-manifold faces share the exact same endpoint pair A and B.</a:t>
            </a:r>
          </a:p>
          <a:p>
            <a:r>
              <a:rPr dirty="0"/>
              <a:t>- For the bow-tie vertex, trace the two disconnected face fans around the shared vertex.</a:t>
            </a:r>
          </a:p>
          <a:p>
            <a:r>
              <a:rPr dirty="0"/>
              <a:t>- Distinguish the non-manifold vertex from the T-junction.</a:t>
            </a:r>
          </a:p>
          <a:p>
            <a:r>
              <a:rPr dirty="0"/>
              <a:t>- Keep local manifoldness separate from closedness, orientation, and watertightness.</a:t>
            </a:r>
          </a:p>
          <a:p>
            <a:r>
              <a:rPr dirty="0"/>
              <a:t>- Ask which operations could become ambiguous in each defective case.</a:t>
            </a:r>
          </a:p>
          <a:p>
            <a:endParaRPr dirty="0"/>
          </a:p>
          <a:p>
            <a:r>
              <a:rPr dirty="0"/>
              <a:t>### Near-verbatim delivery</a:t>
            </a:r>
          </a:p>
          <a:p>
            <a:endParaRPr dirty="0"/>
          </a:p>
          <a:p>
            <a:r>
              <a:rPr dirty="0"/>
              <a:t>Topology describes connectivity independently of exact coordinate values. For</a:t>
            </a:r>
          </a:p>
          <a:p>
            <a:r>
              <a:rPr dirty="0"/>
              <a:t>a two-dimensional triangle surface, an interior manifold edge has exactly two</a:t>
            </a:r>
          </a:p>
          <a:p>
            <a:r>
              <a:rPr dirty="0"/>
              <a:t>incident faces. Locally, those faces form one continuous surface sheet. A</a:t>
            </a:r>
          </a:p>
          <a:p>
            <a:r>
              <a:rPr dirty="0"/>
              <a:t>boundary edge has one incident face. Boundaries can be intentional, so one</a:t>
            </a:r>
          </a:p>
          <a:p>
            <a:r>
              <a:rPr dirty="0"/>
              <a:t>incident face is not automatically an error.</a:t>
            </a:r>
          </a:p>
          <a:p>
            <a:endParaRPr dirty="0"/>
          </a:p>
          <a:p>
            <a:r>
              <a:rPr dirty="0"/>
              <a:t>An edge with three or more incident faces is non-manifold. In the diagram, each</a:t>
            </a:r>
          </a:p>
          <a:p>
            <a:r>
              <a:rPr dirty="0"/>
              <a:t>of the three face patches contains the exact same edge AB; they are shown as</a:t>
            </a:r>
          </a:p>
          <a:p>
            <a:r>
              <a:rPr dirty="0"/>
              <a:t>three distinct sheets around one hinge, not as edges that merely overlap in the image.</a:t>
            </a:r>
          </a:p>
          <a:p>
            <a:r>
              <a:rPr dirty="0"/>
              <a:t>There is no unique single surface </a:t>
            </a:r>
            <a:r>
              <a:rPr dirty="0" err="1"/>
              <a:t>neighbourhood</a:t>
            </a:r>
            <a:r>
              <a:rPr dirty="0"/>
              <a:t> around that edge, so operations</a:t>
            </a:r>
          </a:p>
          <a:p>
            <a:r>
              <a:rPr dirty="0"/>
              <a:t>such as traversal, normal propagation, smoothing, offsetting, and inside/outside</a:t>
            </a:r>
          </a:p>
          <a:p>
            <a:r>
              <a:rPr dirty="0"/>
              <a:t>reasoning may become ambiguous.</a:t>
            </a:r>
          </a:p>
          <a:p>
            <a:endParaRPr dirty="0"/>
          </a:p>
          <a:p>
            <a:r>
              <a:rPr dirty="0"/>
              <a:t>Manifoldness must also be checked at vertices. In the bow-tie example, two</a:t>
            </a:r>
          </a:p>
          <a:p>
            <a:r>
              <a:rPr dirty="0"/>
              <a:t>triangle fans share only the central vertex. Walking around the vertex cannot</a:t>
            </a:r>
          </a:p>
          <a:p>
            <a:r>
              <a:rPr dirty="0"/>
              <a:t>move from one fan to the other through adjacent faces, so its </a:t>
            </a:r>
            <a:r>
              <a:rPr dirty="0" err="1"/>
              <a:t>neighbourhood</a:t>
            </a:r>
            <a:r>
              <a:rPr dirty="0"/>
              <a:t> is</a:t>
            </a:r>
          </a:p>
          <a:p>
            <a:r>
              <a:rPr dirty="0"/>
              <a:t>disconnected even though no highlighted edge needs three incident faces. This</a:t>
            </a:r>
          </a:p>
          <a:p>
            <a:r>
              <a:rPr dirty="0"/>
              <a:t>is a non-manifold vertex-vertex configuration.</a:t>
            </a:r>
          </a:p>
          <a:p>
            <a:endParaRPr dirty="0"/>
          </a:p>
          <a:p>
            <a:r>
              <a:rPr dirty="0"/>
              <a:t>A T-junction is different. One triangle vertex lands on the interior of</a:t>
            </a:r>
          </a:p>
          <a:p>
            <a:r>
              <a:rPr dirty="0"/>
              <a:t>another edge, but that edge has not been split to include the vertex. The</a:t>
            </a:r>
          </a:p>
          <a:p>
            <a:r>
              <a:rPr dirty="0"/>
              <a:t>drawing may look connected while the combinatorial mesh is not conforming.</a:t>
            </a:r>
          </a:p>
          <a:p>
            <a:endParaRPr dirty="0"/>
          </a:p>
          <a:p>
            <a:r>
              <a:rPr dirty="0"/>
              <a:t>Finally, a locally manifold mesh is not necessarily closed, consistently</a:t>
            </a:r>
          </a:p>
          <a:p>
            <a:r>
              <a:rPr dirty="0"/>
              <a:t>oriented, or watertight. Those are separate checks. A renderer may display all</a:t>
            </a:r>
          </a:p>
          <a:p>
            <a:r>
              <a:rPr dirty="0"/>
              <a:t>of these examples, but successful display does not prove that downstream</a:t>
            </a:r>
          </a:p>
          <a:p>
            <a:r>
              <a:rPr dirty="0"/>
              <a:t>geometry algorithms have a valid input. [Transition.] Normals add another</a:t>
            </a:r>
          </a:p>
          <a:p>
            <a:r>
              <a:rPr dirty="0"/>
              <a:t>layer that changes appearance without repairing topology.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150" dirty="0"/>
              <a:t>### </a:t>
            </a:r>
            <a:r>
              <a:rPr lang="en-US" dirty="0"/>
              <a:t>Normals and shading orientation</a:t>
            </a:r>
          </a:p>
          <a:p>
            <a:endParaRPr lang="en-US" u="sng" dirty="0"/>
          </a:p>
          <a:p>
            <a:r>
              <a:rPr lang="en-US" dirty="0"/>
              <a:t>Flat, smooth, and reversed normals change appearance with identical positions and silhouette, and normals must be transformed by the inverse transpose rather than the model matrix.</a:t>
            </a:r>
          </a:p>
          <a:p>
            <a:endParaRPr lang="en-US" dirty="0"/>
          </a:p>
          <a:p>
            <a:r>
              <a:rPr dirty="0"/>
              <a:t>### Presenter reminders</a:t>
            </a:r>
          </a:p>
          <a:p>
            <a:endParaRPr dirty="0"/>
          </a:p>
          <a:p>
            <a:r>
              <a:rPr dirty="0"/>
              <a:t>- Suggested duration: **3 minutes**.</a:t>
            </a:r>
          </a:p>
          <a:p>
            <a:r>
              <a:rPr dirty="0"/>
              <a:t>- [Ask] Which variants actually changed the geometry?</a:t>
            </a:r>
          </a:p>
          <a:p>
            <a:r>
              <a:rPr dirty="0"/>
              <a:t>- Point to unchanged silhouette.</a:t>
            </a:r>
          </a:p>
          <a:p>
            <a:r>
              <a:rPr dirty="0"/>
              <a:t>- Introduce inverse transpose as a rule, not a derivation.</a:t>
            </a:r>
          </a:p>
          <a:p>
            <a:endParaRPr dirty="0"/>
          </a:p>
          <a:p>
            <a:r>
              <a:rPr dirty="0"/>
              <a:t>### Near-verbatim delivery</a:t>
            </a:r>
          </a:p>
          <a:p>
            <a:endParaRPr dirty="0"/>
          </a:p>
          <a:p>
            <a:r>
              <a:rPr dirty="0"/>
              <a:t>All four objects have the same vertex positions. Their silhouette is the same.</a:t>
            </a:r>
          </a:p>
          <a:p>
            <a:r>
              <a:rPr dirty="0"/>
              <a:t>What changes is the orientation used by the shading calculation.</a:t>
            </a:r>
          </a:p>
          <a:p>
            <a:endParaRPr dirty="0"/>
          </a:p>
          <a:p>
            <a:r>
              <a:rPr dirty="0"/>
              <a:t>Flat shading uses one normal per face, so the facets remain visible. Smooth</a:t>
            </a:r>
          </a:p>
          <a:p>
            <a:r>
              <a:rPr dirty="0"/>
              <a:t>shading interpolates vertex normals and makes the lighting response vary</a:t>
            </a:r>
          </a:p>
          <a:p>
            <a:r>
              <a:rPr dirty="0"/>
              <a:t>continuously, even though the underlying triangles remain flat. Reversed</a:t>
            </a:r>
          </a:p>
          <a:p>
            <a:r>
              <a:rPr dirty="0"/>
              <a:t>normals make surfaces respond as if they face the opposite direction.</a:t>
            </a:r>
          </a:p>
          <a:p>
            <a:endParaRPr dirty="0"/>
          </a:p>
          <a:p>
            <a:r>
              <a:rPr dirty="0"/>
              <a:t>Normals are directions, not points. Translation should not affect them. Under</a:t>
            </a:r>
          </a:p>
          <a:p>
            <a:r>
              <a:rPr dirty="0"/>
              <a:t>non-uniform scaling, applying the ordinary model matrix can also destroy</a:t>
            </a:r>
          </a:p>
          <a:p>
            <a:r>
              <a:rPr dirty="0"/>
              <a:t>perpendicularity. The common correction is to transform normals with the</a:t>
            </a:r>
          </a:p>
          <a:p>
            <a:r>
              <a:rPr dirty="0"/>
              <a:t>inverse transpose of the relevant linear transformation, often packaged as a</a:t>
            </a:r>
          </a:p>
          <a:p>
            <a:r>
              <a:rPr dirty="0"/>
              <a:t>normal matrix.</a:t>
            </a:r>
          </a:p>
          <a:p>
            <a:endParaRPr dirty="0"/>
          </a:p>
          <a:p>
            <a:r>
              <a:rPr dirty="0"/>
              <a:t>[Ask.] Which object changed shape? None. The image changed, but the geometric</a:t>
            </a:r>
          </a:p>
          <a:p>
            <a:r>
              <a:rPr dirty="0"/>
              <a:t>positions did not. That distinction is important when visual smoothness is</a:t>
            </a:r>
          </a:p>
          <a:p>
            <a:r>
              <a:rPr dirty="0"/>
              <a:t>mistaken for geometric detail. [Transition.] A surface stores boundary</a:t>
            </a:r>
          </a:p>
          <a:p>
            <a:r>
              <a:rPr dirty="0"/>
              <a:t>information; a volume stores values throughout a three-dimensional domain.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150" dirty="0"/>
              <a:t>### </a:t>
            </a:r>
            <a:r>
              <a:rPr lang="en-US" dirty="0"/>
              <a:t>Volumes</a:t>
            </a:r>
          </a:p>
          <a:p>
            <a:endParaRPr lang="en-US" u="sng" dirty="0"/>
          </a:p>
          <a:p>
            <a:r>
              <a:rPr lang="en-US" dirty="0"/>
              <a:t>Voxel grids and signed distance fields store values throughout a domain rather than at a boundary, answering questions — such as internal density — that an extracted surface discards.</a:t>
            </a:r>
          </a:p>
          <a:p>
            <a:endParaRPr lang="en-US" dirty="0"/>
          </a:p>
          <a:p>
            <a:r>
              <a:rPr dirty="0"/>
              <a:t>### Presenter reminders</a:t>
            </a:r>
          </a:p>
          <a:p>
            <a:endParaRPr dirty="0"/>
          </a:p>
          <a:p>
            <a:r>
              <a:rPr dirty="0"/>
              <a:t>- Suggested duration: **3 minutes**.</a:t>
            </a:r>
          </a:p>
          <a:p>
            <a:r>
              <a:rPr dirty="0"/>
              <a:t>- Keep the implementation conceptual.</a:t>
            </a:r>
          </a:p>
          <a:p>
            <a:r>
              <a:rPr dirty="0"/>
              <a:t>- Mention medical imaging because it connects to the course application.</a:t>
            </a:r>
          </a:p>
          <a:p>
            <a:r>
              <a:rPr dirty="0"/>
              <a:t>- Do not imply that a voxel is always binary.</a:t>
            </a:r>
          </a:p>
          <a:p>
            <a:endParaRPr dirty="0"/>
          </a:p>
          <a:p>
            <a:r>
              <a:rPr dirty="0"/>
              <a:t>### Near-verbatim delivery</a:t>
            </a:r>
          </a:p>
          <a:p>
            <a:endParaRPr dirty="0"/>
          </a:p>
          <a:p>
            <a:r>
              <a:rPr dirty="0"/>
              <a:t>A surface stores information at a boundary. A volume defines values throughout</a:t>
            </a:r>
          </a:p>
          <a:p>
            <a:r>
              <a:rPr dirty="0"/>
              <a:t>a three-dimensional domain. A voxel grid may store binary occupancy, but it</a:t>
            </a:r>
          </a:p>
          <a:p>
            <a:r>
              <a:rPr dirty="0"/>
              <a:t>can also store density, medical-image intensity, temperature, probability, or</a:t>
            </a:r>
          </a:p>
          <a:p>
            <a:r>
              <a:rPr dirty="0"/>
              <a:t>another field. A signed distance field stores distance to a surface with a sign</a:t>
            </a:r>
          </a:p>
          <a:p>
            <a:r>
              <a:rPr dirty="0"/>
              <a:t>convention for inside and outside.</a:t>
            </a:r>
          </a:p>
          <a:p>
            <a:endParaRPr dirty="0"/>
          </a:p>
          <a:p>
            <a:r>
              <a:rPr dirty="0"/>
              <a:t>To present a volume, we can show slices, march rays through the field, compute</a:t>
            </a:r>
          </a:p>
          <a:p>
            <a:r>
              <a:rPr dirty="0"/>
              <a:t>a maximum-intensity projection, or extract an </a:t>
            </a:r>
            <a:r>
              <a:rPr dirty="0" err="1"/>
              <a:t>isosurface</a:t>
            </a:r>
            <a:r>
              <a:rPr dirty="0"/>
              <a:t>. These methods answer</a:t>
            </a:r>
          </a:p>
          <a:p>
            <a:r>
              <a:rPr dirty="0"/>
              <a:t>different questions. In a clinical image, a single extracted surface may hide</a:t>
            </a:r>
          </a:p>
          <a:p>
            <a:r>
              <a:rPr dirty="0"/>
              <a:t>internal density variation that remains visible in the volume.</a:t>
            </a:r>
          </a:p>
          <a:p>
            <a:endParaRPr dirty="0"/>
          </a:p>
          <a:p>
            <a:r>
              <a:rPr dirty="0"/>
              <a:t>Volumes introduce memory and sampling trade-offs. Fine regular grids can become</a:t>
            </a:r>
          </a:p>
          <a:p>
            <a:r>
              <a:rPr dirty="0"/>
              <a:t>large, while coarse grids lose detail. Sparse and procedural representations</a:t>
            </a:r>
          </a:p>
          <a:p>
            <a:r>
              <a:rPr dirty="0"/>
              <a:t>can reduce some costs but add complexity.</a:t>
            </a:r>
          </a:p>
          <a:p>
            <a:endParaRPr dirty="0"/>
          </a:p>
          <a:p>
            <a:r>
              <a:rPr dirty="0"/>
              <a:t>The goal today is not to implement volume rendering. It is to </a:t>
            </a:r>
            <a:r>
              <a:rPr dirty="0" err="1"/>
              <a:t>recognise</a:t>
            </a:r>
            <a:r>
              <a:rPr dirty="0"/>
              <a:t> that a</a:t>
            </a:r>
          </a:p>
          <a:p>
            <a:r>
              <a:rPr dirty="0"/>
              <a:t>surface and a volume make different commitments about what exists between</a:t>
            </a:r>
          </a:p>
          <a:p>
            <a:r>
              <a:rPr dirty="0"/>
              <a:t>samples. [Transition.] We can now compare representations by the operations</a:t>
            </a:r>
          </a:p>
          <a:p>
            <a:r>
              <a:rPr dirty="0"/>
              <a:t>they support.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150" dirty="0"/>
              <a:t>### </a:t>
            </a:r>
            <a:r>
              <a:rPr lang="en-US" dirty="0"/>
              <a:t>Representation comparison matrix</a:t>
            </a:r>
          </a:p>
          <a:p>
            <a:endParaRPr lang="en-US" u="sng" dirty="0"/>
          </a:p>
          <a:p>
            <a:r>
              <a:rPr lang="en-US" dirty="0"/>
              <a:t>A decision aid, not exclusive rules: representation should follow the intended operation, the available evidence, and the acceptable loss, and systems often store several together.</a:t>
            </a:r>
          </a:p>
          <a:p>
            <a:endParaRPr lang="en-US" dirty="0"/>
          </a:p>
          <a:p>
            <a:r>
              <a:rPr dirty="0"/>
              <a:t>### Presenter reminders</a:t>
            </a:r>
          </a:p>
          <a:p>
            <a:endParaRPr dirty="0"/>
          </a:p>
          <a:p>
            <a:r>
              <a:rPr dirty="0"/>
              <a:t>- Suggested duration: **3 minutes**.</a:t>
            </a:r>
          </a:p>
          <a:p>
            <a:r>
              <a:rPr dirty="0"/>
              <a:t>- Reject a single “best representation.”</a:t>
            </a:r>
          </a:p>
          <a:p>
            <a:r>
              <a:rPr dirty="0"/>
              <a:t>- [Ask] Let students challenge one mapping.</a:t>
            </a:r>
          </a:p>
          <a:p>
            <a:r>
              <a:rPr dirty="0"/>
              <a:t>- Connect evidence source to representation choice.</a:t>
            </a:r>
          </a:p>
          <a:p>
            <a:endParaRPr dirty="0"/>
          </a:p>
          <a:p>
            <a:r>
              <a:rPr dirty="0"/>
              <a:t>### Near-verbatim delivery</a:t>
            </a:r>
          </a:p>
          <a:p>
            <a:endParaRPr dirty="0"/>
          </a:p>
          <a:p>
            <a:r>
              <a:rPr dirty="0"/>
              <a:t>This matrix is not a set of exclusive rules. It is a decision aid. If the main</a:t>
            </a:r>
          </a:p>
          <a:p>
            <a:r>
              <a:rPr dirty="0"/>
              <a:t>operation is fast opaque-surface rendering, an indexed triangle mesh is often</a:t>
            </a:r>
          </a:p>
          <a:p>
            <a:r>
              <a:rPr dirty="0"/>
              <a:t>effective. If the evidence is raw depth acquisition, a point cloud may preserve</a:t>
            </a:r>
          </a:p>
          <a:p>
            <a:r>
              <a:rPr dirty="0"/>
              <a:t>what the sensor actually measured. If we need to inspect internal density, a</a:t>
            </a:r>
          </a:p>
          <a:p>
            <a:r>
              <a:rPr dirty="0"/>
              <a:t>volume becomes appropriate. Distance queries can </a:t>
            </a:r>
            <a:r>
              <a:rPr dirty="0" err="1"/>
              <a:t>favour</a:t>
            </a:r>
            <a:r>
              <a:rPr dirty="0"/>
              <a:t> a signed distance</a:t>
            </a:r>
          </a:p>
          <a:p>
            <a:r>
              <a:rPr dirty="0"/>
              <a:t>field. Navigation may require a graph or semantic structure in addition to</a:t>
            </a:r>
          </a:p>
          <a:p>
            <a:r>
              <a:rPr dirty="0"/>
              <a:t>geometry.</a:t>
            </a:r>
          </a:p>
          <a:p>
            <a:endParaRPr dirty="0"/>
          </a:p>
          <a:p>
            <a:r>
              <a:rPr dirty="0"/>
              <a:t>[Ask.] Could we render a point cloud? Certainly. Could we derive a surface from</a:t>
            </a:r>
          </a:p>
          <a:p>
            <a:r>
              <a:rPr dirty="0"/>
              <a:t>it? Yes, with additional assumptions. Could we store a mesh and a signed</a:t>
            </a:r>
          </a:p>
          <a:p>
            <a:r>
              <a:rPr dirty="0"/>
              <a:t>distance field together? Production systems often do exactly that.</a:t>
            </a:r>
          </a:p>
          <a:p>
            <a:endParaRPr dirty="0"/>
          </a:p>
          <a:p>
            <a:r>
              <a:rPr dirty="0"/>
              <a:t>The representation should follow the operation, the evidence, and the acceptable</a:t>
            </a:r>
          </a:p>
          <a:p>
            <a:r>
              <a:rPr dirty="0"/>
              <a:t>loss. A photorealistic output does not prove that the underlying representation</a:t>
            </a:r>
          </a:p>
          <a:p>
            <a:r>
              <a:rPr dirty="0"/>
              <a:t>supports the next computation.</a:t>
            </a:r>
          </a:p>
          <a:p>
            <a:endParaRPr dirty="0"/>
          </a:p>
          <a:p>
            <a:r>
              <a:rPr dirty="0"/>
              <a:t>[Transition.] Regardless of representation, spatial values only become</a:t>
            </a:r>
          </a:p>
          <a:p>
            <a:r>
              <a:rPr dirty="0"/>
              <a:t>meaningful when we know the coordinate frame in which they are expressed.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150" dirty="0"/>
              <a:t>### </a:t>
            </a:r>
            <a:r>
              <a:rPr lang="en-US" dirty="0"/>
              <a:t>Coordinate frames</a:t>
            </a:r>
          </a:p>
          <a:p>
            <a:endParaRPr lang="en-US" u="sng" dirty="0"/>
          </a:p>
          <a:p>
            <a:r>
              <a:rPr lang="en-US" dirty="0"/>
              <a:t>Model, world, view, clip, NDC, and screen each answer a different question; a tuple has no meaning without its frame and units, and frame errors also break twins and XR overlays.</a:t>
            </a:r>
          </a:p>
          <a:p>
            <a:endParaRPr lang="en-US" dirty="0"/>
          </a:p>
          <a:p>
            <a:r>
              <a:rPr dirty="0"/>
              <a:t>### Presenter reminders</a:t>
            </a:r>
          </a:p>
          <a:p>
            <a:endParaRPr dirty="0"/>
          </a:p>
          <a:p>
            <a:r>
              <a:rPr dirty="0"/>
              <a:t>- Suggested duration: **3 minutes**.</a:t>
            </a:r>
          </a:p>
          <a:p>
            <a:r>
              <a:rPr dirty="0"/>
              <a:t>- Read each frame as a question.</a:t>
            </a:r>
          </a:p>
          <a:p>
            <a:r>
              <a:rPr dirty="0"/>
              <a:t>- Link explicitly to twins and XR alignment.</a:t>
            </a:r>
          </a:p>
          <a:p>
            <a:r>
              <a:rPr dirty="0"/>
              <a:t>- Keep storage-order conventions separate from mathematical meaning.</a:t>
            </a:r>
          </a:p>
          <a:p>
            <a:endParaRPr dirty="0"/>
          </a:p>
          <a:p>
            <a:r>
              <a:rPr dirty="0"/>
              <a:t>### Near-verbatim delivery</a:t>
            </a:r>
          </a:p>
          <a:p>
            <a:endParaRPr dirty="0"/>
          </a:p>
          <a:p>
            <a:r>
              <a:rPr dirty="0"/>
              <a:t>The tuple \((1, 0, 0)\) does not tell us a physical or visual location until we</a:t>
            </a:r>
          </a:p>
          <a:p>
            <a:r>
              <a:rPr dirty="0"/>
              <a:t>know its coordinate frame and units. In model coordinates, it may mean one unit</a:t>
            </a:r>
          </a:p>
          <a:p>
            <a:r>
              <a:rPr dirty="0"/>
              <a:t>to the right of an object's origin. In world coordinates, it refers to the</a:t>
            </a:r>
          </a:p>
          <a:p>
            <a:r>
              <a:rPr dirty="0"/>
              <a:t>shared scene. In view coordinates, it is expressed relative to the camera.</a:t>
            </a:r>
          </a:p>
          <a:p>
            <a:endParaRPr dirty="0"/>
          </a:p>
          <a:p>
            <a:r>
              <a:rPr dirty="0"/>
              <a:t>Projection produces clip coordinates. After clipping and perspective division,</a:t>
            </a:r>
          </a:p>
          <a:p>
            <a:r>
              <a:rPr dirty="0"/>
              <a:t>we obtain </a:t>
            </a:r>
            <a:r>
              <a:rPr dirty="0" err="1"/>
              <a:t>normalised</a:t>
            </a:r>
            <a:r>
              <a:rPr dirty="0"/>
              <a:t> device coordinates. The viewport transform maps those</a:t>
            </a:r>
          </a:p>
          <a:p>
            <a:r>
              <a:rPr dirty="0"/>
              <a:t>values into framebuffer coordinates.</a:t>
            </a:r>
          </a:p>
          <a:p>
            <a:endParaRPr dirty="0"/>
          </a:p>
          <a:p>
            <a:r>
              <a:rPr dirty="0"/>
              <a:t>Each frame answers a different question. Model: where is the point relative to</a:t>
            </a:r>
          </a:p>
          <a:p>
            <a:r>
              <a:rPr dirty="0"/>
              <a:t>the object? World: where is the object in the scene? View: where is it relative</a:t>
            </a:r>
          </a:p>
          <a:p>
            <a:r>
              <a:rPr dirty="0"/>
              <a:t>to the observer? Clip: can it contribute under this projection? Screen: where</a:t>
            </a:r>
          </a:p>
          <a:p>
            <a:r>
              <a:rPr dirty="0"/>
              <a:t>can it appear in the target?</a:t>
            </a:r>
          </a:p>
          <a:p>
            <a:endParaRPr dirty="0"/>
          </a:p>
          <a:p>
            <a:r>
              <a:rPr dirty="0"/>
              <a:t>Coordinate mistakes are not confined to graphics. A digital twin, tracking</a:t>
            </a:r>
          </a:p>
          <a:p>
            <a:r>
              <a:rPr dirty="0"/>
              <a:t>system, and XR overlay all fail if transforms connect incompatible frames.</a:t>
            </a:r>
          </a:p>
          <a:p>
            <a:r>
              <a:rPr dirty="0"/>
              <a:t>[Transition.] Homogeneous matrices let us express and compose these changes.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150" dirty="0"/>
              <a:t>### </a:t>
            </a:r>
            <a:r>
              <a:rPr lang="en-US" dirty="0"/>
              <a:t>Homogeneous transformations</a:t>
            </a:r>
          </a:p>
          <a:p>
            <a:endParaRPr lang="en-US" u="none" dirty="0"/>
          </a:p>
          <a:p>
            <a:r>
              <a:rPr lang="en-US" dirty="0"/>
              <a:t>Four components let translation, rotation, scale, and projection compose into one matrix, with the rightmost acting first under the column-vector convention — so declare and test the convention.</a:t>
            </a:r>
          </a:p>
          <a:p>
            <a:endParaRPr lang="en-US" dirty="0"/>
          </a:p>
          <a:p>
            <a:r>
              <a:rPr dirty="0"/>
              <a:t>### Presenter reminders</a:t>
            </a:r>
          </a:p>
          <a:p>
            <a:endParaRPr dirty="0"/>
          </a:p>
          <a:p>
            <a:r>
              <a:rPr dirty="0"/>
              <a:t>- Suggested duration: **3 minutes**.</a:t>
            </a:r>
          </a:p>
          <a:p>
            <a:r>
              <a:rPr dirty="0"/>
              <a:t>- State the column-vector convention.</a:t>
            </a:r>
          </a:p>
          <a:p>
            <a:r>
              <a:rPr dirty="0"/>
              <a:t>- Demonstrate that translation and rotation do not commute.</a:t>
            </a:r>
          </a:p>
          <a:p>
            <a:r>
              <a:rPr dirty="0"/>
              <a:t>- Avoid a long matrix multiplication derivation.</a:t>
            </a:r>
          </a:p>
          <a:p>
            <a:endParaRPr dirty="0"/>
          </a:p>
          <a:p>
            <a:r>
              <a:rPr dirty="0"/>
              <a:t>### Near-verbatim delivery</a:t>
            </a:r>
          </a:p>
          <a:p>
            <a:endParaRPr dirty="0"/>
          </a:p>
          <a:p>
            <a:r>
              <a:rPr dirty="0"/>
              <a:t>Homogeneous coordinates represent a 3D point with four components. This lets us</a:t>
            </a:r>
          </a:p>
          <a:p>
            <a:r>
              <a:rPr dirty="0"/>
              <a:t>express translation with a matrix and compose it with rotation, scale, and</a:t>
            </a:r>
          </a:p>
          <a:p>
            <a:r>
              <a:rPr dirty="0"/>
              <a:t>projection.</a:t>
            </a:r>
          </a:p>
          <a:p>
            <a:endParaRPr dirty="0"/>
          </a:p>
          <a:p>
            <a:r>
              <a:rPr dirty="0"/>
              <a:t>We will use column vectors. Under this convention, the rightmost matrix acts</a:t>
            </a:r>
          </a:p>
          <a:p>
            <a:r>
              <a:rPr dirty="0"/>
              <a:t>first. If \(M = T R S\), the point is scaled, then rotated, then translated.</a:t>
            </a:r>
          </a:p>
          <a:p>
            <a:r>
              <a:rPr dirty="0"/>
              <a:t>Changing the order changes the result. Rotating an object around its local</a:t>
            </a:r>
          </a:p>
          <a:p>
            <a:r>
              <a:rPr dirty="0"/>
              <a:t>origin and then moving it into the room is not the same as translating first</a:t>
            </a:r>
          </a:p>
          <a:p>
            <a:r>
              <a:rPr dirty="0"/>
              <a:t>and rotating the translated position around the world's origin.</a:t>
            </a:r>
          </a:p>
          <a:p>
            <a:endParaRPr dirty="0"/>
          </a:p>
          <a:p>
            <a:r>
              <a:rPr dirty="0"/>
              <a:t>The fourth component also distinguishes common point and direction </a:t>
            </a:r>
            <a:r>
              <a:rPr dirty="0" err="1"/>
              <a:t>behaviour</a:t>
            </a:r>
            <a:r>
              <a:rPr dirty="0"/>
              <a:t>.</a:t>
            </a:r>
          </a:p>
          <a:p>
            <a:r>
              <a:rPr dirty="0"/>
              <a:t>A point with \(w=1\) is affected by translation. A direction represented with</a:t>
            </a:r>
          </a:p>
          <a:p>
            <a:r>
              <a:rPr dirty="0"/>
              <a:t>\(w=0\) is not.</a:t>
            </a:r>
          </a:p>
          <a:p>
            <a:endParaRPr dirty="0"/>
          </a:p>
          <a:p>
            <a:r>
              <a:rPr dirty="0"/>
              <a:t>Libraries differ in storage layout, multiplication order, and naming. The</a:t>
            </a:r>
          </a:p>
          <a:p>
            <a:r>
              <a:rPr dirty="0"/>
              <a:t>solution is not to </a:t>
            </a:r>
            <a:r>
              <a:rPr dirty="0" err="1"/>
              <a:t>memorise</a:t>
            </a:r>
            <a:r>
              <a:rPr dirty="0"/>
              <a:t> one screenshot of a matrix. It is to declare the</a:t>
            </a:r>
          </a:p>
          <a:p>
            <a:r>
              <a:rPr dirty="0"/>
              <a:t>convention and test a simple known transform. [Transition.] The rendering</a:t>
            </a:r>
          </a:p>
          <a:p>
            <a:r>
              <a:rPr dirty="0"/>
              <a:t>transform is commonly </a:t>
            </a:r>
            <a:r>
              <a:rPr dirty="0" err="1"/>
              <a:t>organised</a:t>
            </a:r>
            <a:r>
              <a:rPr dirty="0"/>
              <a:t> into model, view, and projection stages.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150" dirty="0"/>
              <a:t>### </a:t>
            </a:r>
            <a:r>
              <a:rPr lang="en-US" dirty="0"/>
              <a:t>The model–view–projection chain</a:t>
            </a:r>
          </a:p>
          <a:p>
            <a:endParaRPr lang="en-US" u="sng" dirty="0"/>
          </a:p>
          <a:p>
            <a:r>
              <a:rPr lang="en-US" dirty="0"/>
              <a:t>Read right to left: model places the object in the world, view expresses the world relative to the camera, projection maps into clip space — kept separate because each factor </a:t>
            </a:r>
            <a:r>
              <a:rPr lang="en-US" dirty="0" err="1"/>
              <a:t>localises</a:t>
            </a:r>
            <a:r>
              <a:rPr lang="en-US" dirty="0"/>
              <a:t> a different bug.</a:t>
            </a:r>
          </a:p>
          <a:p>
            <a:endParaRPr lang="en-US" dirty="0"/>
          </a:p>
          <a:p>
            <a:r>
              <a:rPr dirty="0"/>
              <a:t>### Presenter reminders</a:t>
            </a:r>
          </a:p>
          <a:p>
            <a:endParaRPr dirty="0"/>
          </a:p>
          <a:p>
            <a:r>
              <a:rPr dirty="0"/>
              <a:t>- Suggested duration: **4 minutes**.</a:t>
            </a:r>
          </a:p>
          <a:p>
            <a:r>
              <a:rPr dirty="0"/>
              <a:t>- Walk the point right to left through the equation.</a:t>
            </a:r>
          </a:p>
          <a:p>
            <a:r>
              <a:rPr dirty="0"/>
              <a:t>- Separate camera pose from view transform.</a:t>
            </a:r>
          </a:p>
          <a:p>
            <a:r>
              <a:rPr dirty="0"/>
              <a:t>- Mention that the view matrix is commonly the inverse camera-world transform.</a:t>
            </a:r>
          </a:p>
          <a:p>
            <a:endParaRPr dirty="0"/>
          </a:p>
          <a:p>
            <a:r>
              <a:rPr dirty="0"/>
              <a:t>### Near-verbatim delivery</a:t>
            </a:r>
          </a:p>
          <a:p>
            <a:endParaRPr dirty="0"/>
          </a:p>
          <a:p>
            <a:r>
              <a:rPr dirty="0"/>
              <a:t>This equation is compact, but each matrix answers a distinct question. Begin on</a:t>
            </a:r>
          </a:p>
          <a:p>
            <a:r>
              <a:rPr dirty="0"/>
              <a:t>the right. The model matrix places a point from the object's local coordinates</a:t>
            </a:r>
          </a:p>
          <a:p>
            <a:r>
              <a:rPr dirty="0"/>
              <a:t>into the world. The view matrix expresses the world relative to the camera. A</a:t>
            </a:r>
          </a:p>
          <a:p>
            <a:r>
              <a:rPr dirty="0"/>
              <a:t>common way to obtain it is to invert the camera's transform in the world. The</a:t>
            </a:r>
          </a:p>
          <a:p>
            <a:r>
              <a:rPr dirty="0"/>
              <a:t>projection matrix then maps camera-space coordinates into homogeneous clip</a:t>
            </a:r>
          </a:p>
          <a:p>
            <a:r>
              <a:rPr dirty="0"/>
              <a:t>coordinates.</a:t>
            </a:r>
          </a:p>
          <a:p>
            <a:endParaRPr dirty="0"/>
          </a:p>
          <a:p>
            <a:r>
              <a:rPr dirty="0"/>
              <a:t>Why not combine everything immediately into one matrix? We often do for</a:t>
            </a:r>
          </a:p>
          <a:p>
            <a:r>
              <a:rPr dirty="0"/>
              <a:t>execution. But keeping the conceptual factors separate makes reasoning and</a:t>
            </a:r>
          </a:p>
          <a:p>
            <a:r>
              <a:rPr dirty="0"/>
              <a:t>debugging easier. If the object is misplaced relative to the room, inspect the</a:t>
            </a:r>
          </a:p>
          <a:p>
            <a:r>
              <a:rPr dirty="0"/>
              <a:t>model transform. If every object moves incorrectly when the camera moves,</a:t>
            </a:r>
          </a:p>
          <a:p>
            <a:r>
              <a:rPr dirty="0"/>
              <a:t>inspect the view transform. If depth and apparent size behave strangely,</a:t>
            </a:r>
          </a:p>
          <a:p>
            <a:r>
              <a:rPr dirty="0"/>
              <a:t>inspect projection and clipping parameters.</a:t>
            </a:r>
          </a:p>
          <a:p>
            <a:endParaRPr dirty="0"/>
          </a:p>
          <a:p>
            <a:r>
              <a:rPr dirty="0"/>
              <a:t>After this multiplication we have not yet reached pixel coordinates. Clipping</a:t>
            </a:r>
          </a:p>
          <a:p>
            <a:r>
              <a:rPr dirty="0"/>
              <a:t>and perspective division still follow. [Transition.] Before those steps, let us</a:t>
            </a:r>
          </a:p>
          <a:p>
            <a:r>
              <a:rPr dirty="0"/>
              <a:t>compare the two projection families students encounter most often.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150" dirty="0"/>
              <a:t>### </a:t>
            </a:r>
            <a:r>
              <a:rPr lang="en-US" dirty="0"/>
              <a:t>Perspective vs. orthographic projection</a:t>
            </a:r>
          </a:p>
          <a:p>
            <a:endParaRPr lang="en-US" u="sng" dirty="0"/>
          </a:p>
          <a:p>
            <a:r>
              <a:rPr lang="en-US" dirty="0"/>
              <a:t>Both render 3D geometry; perspective adds distance-dependent size and a frustum whose near and far planes govern clipping and depth precision, while orthographic preserves projected size.</a:t>
            </a:r>
          </a:p>
          <a:p>
            <a:endParaRPr lang="en-US" dirty="0"/>
          </a:p>
          <a:p>
            <a:r>
              <a:rPr dirty="0"/>
              <a:t>### Presenter reminders</a:t>
            </a:r>
          </a:p>
          <a:p>
            <a:endParaRPr dirty="0"/>
          </a:p>
          <a:p>
            <a:r>
              <a:rPr dirty="0"/>
              <a:t>- Suggested duration: **3 minutes**.</a:t>
            </a:r>
          </a:p>
          <a:p>
            <a:r>
              <a:rPr dirty="0"/>
              <a:t>- Correct “perspective equals 3D” misconception.</a:t>
            </a:r>
          </a:p>
          <a:p>
            <a:r>
              <a:rPr dirty="0"/>
              <a:t>- Point out near/far planes.</a:t>
            </a:r>
          </a:p>
          <a:p>
            <a:r>
              <a:rPr dirty="0"/>
              <a:t>- Mention depth precision without deriving it.</a:t>
            </a:r>
          </a:p>
          <a:p>
            <a:endParaRPr dirty="0"/>
          </a:p>
          <a:p>
            <a:r>
              <a:rPr dirty="0"/>
              <a:t>### Near-verbatim delivery</a:t>
            </a:r>
          </a:p>
          <a:p>
            <a:endParaRPr dirty="0"/>
          </a:p>
          <a:p>
            <a:r>
              <a:rPr dirty="0"/>
              <a:t>In a perspective projection, otherwise similar objects appear smaller as they</a:t>
            </a:r>
          </a:p>
          <a:p>
            <a:r>
              <a:rPr dirty="0"/>
              <a:t>move farther from the camera. The frustum is defined by field of view, aspect</a:t>
            </a:r>
          </a:p>
          <a:p>
            <a:r>
              <a:rPr dirty="0"/>
              <a:t>ratio, near plane, and far plane. Perspective is useful when we want a familiar</a:t>
            </a:r>
          </a:p>
          <a:p>
            <a:r>
              <a:rPr dirty="0"/>
              <a:t>viewing cue, but its parameters also affect clipping and depth precision.</a:t>
            </a:r>
          </a:p>
          <a:p>
            <a:endParaRPr dirty="0"/>
          </a:p>
          <a:p>
            <a:r>
              <a:rPr dirty="0"/>
              <a:t>Orthographic projection preserves projected size with distance. Parallel</a:t>
            </a:r>
          </a:p>
          <a:p>
            <a:r>
              <a:rPr dirty="0"/>
              <a:t>directions remain parallel in the image under the ideal model. It is useful for</a:t>
            </a:r>
          </a:p>
          <a:p>
            <a:r>
              <a:rPr dirty="0"/>
              <a:t>engineering views, maps, technical diagrams, some user-interface layers, and</a:t>
            </a:r>
          </a:p>
          <a:p>
            <a:r>
              <a:rPr dirty="0"/>
              <a:t>comparisons where perspective foreshortening would distract.</a:t>
            </a:r>
          </a:p>
          <a:p>
            <a:endParaRPr dirty="0"/>
          </a:p>
          <a:p>
            <a:r>
              <a:rPr dirty="0"/>
              <a:t>Both cameras render three-dimensional geometry. Perspective is not a switch</a:t>
            </a:r>
          </a:p>
          <a:p>
            <a:r>
              <a:rPr dirty="0"/>
              <a:t>that makes data “become 3D,” and orthographic is not restricted to 2D content.</a:t>
            </a:r>
          </a:p>
          <a:p>
            <a:endParaRPr dirty="0"/>
          </a:p>
          <a:p>
            <a:r>
              <a:rPr dirty="0"/>
              <a:t>Notice the near plane. Setting it unnecessarily close to the camera while</a:t>
            </a:r>
          </a:p>
          <a:p>
            <a:r>
              <a:rPr dirty="0"/>
              <a:t>keeping a very distant far plane can make poor use of depth-buffer precision.</a:t>
            </a:r>
          </a:p>
          <a:p>
            <a:r>
              <a:rPr dirty="0"/>
              <a:t>[Transition.] Projection gives clip coordinates, and clipping decides which</a:t>
            </a:r>
          </a:p>
          <a:p>
            <a:r>
              <a:rPr dirty="0"/>
              <a:t>primitives are allowed to continue.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150" dirty="0"/>
              <a:t>### </a:t>
            </a:r>
            <a:r>
              <a:rPr lang="en-US" dirty="0"/>
              <a:t>Clipping and perspective division</a:t>
            </a:r>
          </a:p>
          <a:p>
            <a:endParaRPr lang="en-US" u="sng" dirty="0"/>
          </a:p>
          <a:p>
            <a:r>
              <a:rPr lang="en-US" dirty="0"/>
              <a:t>Primitives are tested against the clip volume before division, which is why a wrong clip-space position cannot be repaired by changing fragment </a:t>
            </a:r>
            <a:r>
              <a:rPr lang="en-US" dirty="0" err="1"/>
              <a:t>colour</a:t>
            </a:r>
            <a:r>
              <a:rPr lang="en-US" dirty="0"/>
              <a:t> — no candidate fragments are ever produced.</a:t>
            </a:r>
          </a:p>
          <a:p>
            <a:endParaRPr lang="en-US" dirty="0"/>
          </a:p>
          <a:p>
            <a:r>
              <a:rPr dirty="0"/>
              <a:t>### Presenter reminders</a:t>
            </a:r>
          </a:p>
          <a:p>
            <a:endParaRPr dirty="0"/>
          </a:p>
          <a:p>
            <a:r>
              <a:rPr dirty="0"/>
              <a:t>- Suggested duration: **2 minutes**.</a:t>
            </a:r>
          </a:p>
          <a:p>
            <a:r>
              <a:rPr dirty="0"/>
              <a:t>- Use homogeneous clip space rather than jumping directly to NDC.</a:t>
            </a:r>
          </a:p>
          <a:p>
            <a:r>
              <a:rPr dirty="0"/>
              <a:t>- Point out that one bad vertex may distort or remove a primitive.</a:t>
            </a:r>
          </a:p>
          <a:p>
            <a:r>
              <a:rPr dirty="0"/>
              <a:t>- Keep this slide brisk.</a:t>
            </a:r>
          </a:p>
          <a:p>
            <a:endParaRPr dirty="0"/>
          </a:p>
          <a:p>
            <a:r>
              <a:rPr dirty="0"/>
              <a:t>### Near-verbatim delivery</a:t>
            </a:r>
          </a:p>
          <a:p>
            <a:endParaRPr dirty="0"/>
          </a:p>
          <a:p>
            <a:r>
              <a:rPr dirty="0"/>
              <a:t>The vertex shader must write a homogeneous clip-space position. The pipeline</a:t>
            </a:r>
          </a:p>
          <a:p>
            <a:r>
              <a:rPr dirty="0"/>
              <a:t>tests primitives against the clip volume. A primitive entirely outside a</a:t>
            </a:r>
          </a:p>
          <a:p>
            <a:r>
              <a:rPr dirty="0"/>
              <a:t>relevant boundary can be rejected. One entirely inside continues. A primitive</a:t>
            </a:r>
          </a:p>
          <a:p>
            <a:r>
              <a:rPr dirty="0"/>
              <a:t>that crosses a boundary may be clipped, producing a visible portion.</a:t>
            </a:r>
          </a:p>
          <a:p>
            <a:endParaRPr dirty="0"/>
          </a:p>
          <a:p>
            <a:r>
              <a:rPr dirty="0"/>
              <a:t>Perspective division comes after clipping. Dividing too early would make</a:t>
            </a:r>
          </a:p>
          <a:p>
            <a:r>
              <a:rPr dirty="0"/>
              <a:t>handling primitives that cross important boundaries problematic.</a:t>
            </a:r>
          </a:p>
          <a:p>
            <a:endParaRPr dirty="0"/>
          </a:p>
          <a:p>
            <a:r>
              <a:rPr dirty="0"/>
              <a:t>This stage explains why changing fragment </a:t>
            </a:r>
            <a:r>
              <a:rPr dirty="0" err="1"/>
              <a:t>colour</a:t>
            </a:r>
            <a:r>
              <a:rPr dirty="0"/>
              <a:t> cannot repair an incorrect</a:t>
            </a:r>
          </a:p>
          <a:p>
            <a:r>
              <a:rPr dirty="0"/>
              <a:t>position. If the vertex shader produces coordinates outside the clip volume,</a:t>
            </a:r>
          </a:p>
          <a:p>
            <a:r>
              <a:rPr dirty="0"/>
              <a:t>the primitive may never create candidate fragments.</a:t>
            </a:r>
          </a:p>
          <a:p>
            <a:endParaRPr dirty="0"/>
          </a:p>
          <a:p>
            <a:r>
              <a:rPr dirty="0"/>
              <a:t>[Transition.] The surviving primitives now have to be converted into coverage</a:t>
            </a:r>
          </a:p>
          <a:p>
            <a:r>
              <a:rPr dirty="0"/>
              <a:t>on a discrete framebuffer. That operation is </a:t>
            </a:r>
            <a:r>
              <a:rPr dirty="0" err="1"/>
              <a:t>rasterisation</a:t>
            </a:r>
            <a:r>
              <a:rPr dirty="0"/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150" dirty="0"/>
              <a:t>### </a:t>
            </a:r>
            <a:r>
              <a:rPr lang="en-US" dirty="0" err="1"/>
              <a:t>Rasterisation</a:t>
            </a:r>
            <a:r>
              <a:rPr lang="en-US" dirty="0"/>
              <a:t> and interpolation</a:t>
            </a:r>
          </a:p>
          <a:p>
            <a:endParaRPr lang="en-US" u="sng" dirty="0"/>
          </a:p>
          <a:p>
            <a:r>
              <a:rPr lang="en-US" dirty="0"/>
              <a:t>Coverage determines which samples a primitive touches, and barycentric weights interpolate vertex outputs, producing candidate fragments that are not yet guaranteed pixels.</a:t>
            </a:r>
          </a:p>
          <a:p>
            <a:endParaRPr lang="en-US" dirty="0"/>
          </a:p>
          <a:p>
            <a:r>
              <a:rPr dirty="0"/>
              <a:t>### Presenter reminders</a:t>
            </a:r>
          </a:p>
          <a:p>
            <a:endParaRPr dirty="0"/>
          </a:p>
          <a:p>
            <a:r>
              <a:rPr dirty="0"/>
              <a:t>- Suggested duration: **3 minutes**.</a:t>
            </a:r>
          </a:p>
          <a:p>
            <a:r>
              <a:rPr dirty="0"/>
              <a:t>- Trace one sample back to three vertices.</a:t>
            </a:r>
          </a:p>
          <a:p>
            <a:r>
              <a:rPr dirty="0"/>
              <a:t>- Avoid the phrase “convert triangle into pixels” without qualification.</a:t>
            </a:r>
          </a:p>
          <a:p>
            <a:r>
              <a:rPr dirty="0"/>
              <a:t>- Explain candidate fragment.</a:t>
            </a:r>
          </a:p>
          <a:p>
            <a:endParaRPr dirty="0"/>
          </a:p>
          <a:p>
            <a:r>
              <a:rPr dirty="0"/>
              <a:t>### Near-verbatim delivery</a:t>
            </a:r>
          </a:p>
          <a:p>
            <a:endParaRPr dirty="0"/>
          </a:p>
          <a:p>
            <a:r>
              <a:rPr dirty="0" err="1"/>
              <a:t>Rasterisation</a:t>
            </a:r>
            <a:r>
              <a:rPr dirty="0"/>
              <a:t> determines which framebuffer sample locations a primitive</a:t>
            </a:r>
          </a:p>
          <a:p>
            <a:r>
              <a:rPr dirty="0"/>
              <a:t>covers. For a triangle, barycentric coordinates provide a useful mental model:</a:t>
            </a:r>
          </a:p>
          <a:p>
            <a:r>
              <a:rPr dirty="0"/>
              <a:t>each covered sample receives weights relative to the three vertices. Those</a:t>
            </a:r>
          </a:p>
          <a:p>
            <a:r>
              <a:rPr dirty="0"/>
              <a:t>weights interpolate values output by the vertex shader, such as </a:t>
            </a:r>
            <a:r>
              <a:rPr dirty="0" err="1"/>
              <a:t>colour</a:t>
            </a:r>
            <a:r>
              <a:rPr dirty="0"/>
              <a:t>, UV</a:t>
            </a:r>
          </a:p>
          <a:p>
            <a:r>
              <a:rPr dirty="0"/>
              <a:t>coordinates, normals, or world position.</a:t>
            </a:r>
          </a:p>
          <a:p>
            <a:endParaRPr dirty="0"/>
          </a:p>
          <a:p>
            <a:r>
              <a:rPr dirty="0"/>
              <a:t>That is why our WebGL triangle displayed a continuous </a:t>
            </a:r>
            <a:r>
              <a:rPr dirty="0" err="1"/>
              <a:t>colour</a:t>
            </a:r>
            <a:r>
              <a:rPr dirty="0"/>
              <a:t> gradient even</a:t>
            </a:r>
          </a:p>
          <a:p>
            <a:r>
              <a:rPr dirty="0"/>
              <a:t>though the application supplied only three </a:t>
            </a:r>
            <a:r>
              <a:rPr dirty="0" err="1"/>
              <a:t>colours</a:t>
            </a:r>
            <a:r>
              <a:rPr dirty="0"/>
              <a:t>. The pipeline interpolated</a:t>
            </a:r>
          </a:p>
          <a:p>
            <a:r>
              <a:rPr dirty="0"/>
              <a:t>the vertex outputs.</a:t>
            </a:r>
          </a:p>
          <a:p>
            <a:endParaRPr dirty="0"/>
          </a:p>
          <a:p>
            <a:r>
              <a:rPr dirty="0"/>
              <a:t>The result is a set of candidate fragments. A fragment shader can evaluate an</a:t>
            </a:r>
          </a:p>
          <a:p>
            <a:r>
              <a:rPr dirty="0"/>
              <a:t>output for each candidate, but that does not guarantee a final visible pixel.</a:t>
            </a:r>
          </a:p>
          <a:p>
            <a:r>
              <a:rPr dirty="0"/>
              <a:t>Depth testing may reject it. Stencil or scissor state may reject it. Blending</a:t>
            </a:r>
          </a:p>
          <a:p>
            <a:r>
              <a:rPr dirty="0"/>
              <a:t>may combine it with an existing value. Multisampling can also involve several</a:t>
            </a:r>
          </a:p>
          <a:p>
            <a:r>
              <a:rPr dirty="0"/>
              <a:t>samples per displayed pixel.</a:t>
            </a:r>
          </a:p>
          <a:p>
            <a:endParaRPr dirty="0"/>
          </a:p>
          <a:p>
            <a:r>
              <a:rPr dirty="0"/>
              <a:t>[Transition.] The next stage applies efficient visibility approximations,</a:t>
            </a:r>
          </a:p>
          <a:p>
            <a:r>
              <a:rPr dirty="0"/>
              <a:t>especially depth testing and face culling.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150" dirty="0"/>
              <a:t>### </a:t>
            </a:r>
            <a:r>
              <a:rPr lang="en-US" dirty="0"/>
              <a:t>Depth testing and face culling</a:t>
            </a:r>
          </a:p>
          <a:p>
            <a:endParaRPr lang="en-US" u="sng" dirty="0"/>
          </a:p>
          <a:p>
            <a:r>
              <a:rPr lang="en-US" dirty="0"/>
              <a:t>Closest-sample visibility and winding-based culling are efficient approximations with familiar failure modes — z-fighting, disappearing mirrored geometry, and transparency needing extra ordering.</a:t>
            </a:r>
          </a:p>
          <a:p>
            <a:endParaRPr lang="en-US" dirty="0"/>
          </a:p>
          <a:p>
            <a:r>
              <a:rPr dirty="0"/>
              <a:t>### Presenter reminders</a:t>
            </a:r>
          </a:p>
          <a:p>
            <a:endParaRPr dirty="0"/>
          </a:p>
          <a:p>
            <a:r>
              <a:rPr dirty="0"/>
              <a:t>- Suggested duration: **3 minutes**.</a:t>
            </a:r>
          </a:p>
          <a:p>
            <a:r>
              <a:rPr dirty="0"/>
              <a:t>- Demonstrate closest sample winning under the normal configuration.</a:t>
            </a:r>
          </a:p>
          <a:p>
            <a:r>
              <a:rPr dirty="0"/>
              <a:t>- Mention early-depth </a:t>
            </a:r>
            <a:r>
              <a:rPr dirty="0" err="1"/>
              <a:t>optimisation</a:t>
            </a:r>
            <a:r>
              <a:rPr dirty="0"/>
              <a:t> only as optional detail.</a:t>
            </a:r>
          </a:p>
          <a:p>
            <a:r>
              <a:rPr dirty="0"/>
              <a:t>- Explain that transparency may require additional ordering strategies.</a:t>
            </a:r>
          </a:p>
          <a:p>
            <a:endParaRPr dirty="0"/>
          </a:p>
          <a:p>
            <a:r>
              <a:rPr dirty="0"/>
              <a:t>### Near-verbatim delivery</a:t>
            </a:r>
          </a:p>
          <a:p>
            <a:endParaRPr dirty="0"/>
          </a:p>
          <a:p>
            <a:r>
              <a:rPr dirty="0"/>
              <a:t>The depth buffer stores a depth value per sample. Under a common configuration,</a:t>
            </a:r>
          </a:p>
          <a:p>
            <a:r>
              <a:rPr dirty="0"/>
              <a:t>a candidate fragment updates the </a:t>
            </a:r>
            <a:r>
              <a:rPr dirty="0" err="1"/>
              <a:t>colour</a:t>
            </a:r>
            <a:r>
              <a:rPr dirty="0"/>
              <a:t> only if its depth is closer than the</a:t>
            </a:r>
          </a:p>
          <a:p>
            <a:r>
              <a:rPr dirty="0"/>
              <a:t>stored value. The depth buffer must be cleared appropriately at the start of a</a:t>
            </a:r>
          </a:p>
          <a:p>
            <a:r>
              <a:rPr dirty="0"/>
              <a:t>frame, and the comparison must match the projection and depth convention.</a:t>
            </a:r>
          </a:p>
          <a:p>
            <a:endParaRPr dirty="0"/>
          </a:p>
          <a:p>
            <a:r>
              <a:rPr dirty="0"/>
              <a:t>Face culling uses triangle orientation. The order of projected vertices</a:t>
            </a:r>
          </a:p>
          <a:p>
            <a:r>
              <a:rPr dirty="0"/>
              <a:t>determines whether a face is considered front-facing. For a closed opaque</a:t>
            </a:r>
          </a:p>
          <a:p>
            <a:r>
              <a:rPr dirty="0"/>
              <a:t>surface, rejecting back faces can avoid unnecessary work. But a mirrored</a:t>
            </a:r>
          </a:p>
          <a:p>
            <a:r>
              <a:rPr dirty="0"/>
              <a:t>transform or inconsistent winding can make valid geometry disappear.</a:t>
            </a:r>
          </a:p>
          <a:p>
            <a:endParaRPr dirty="0"/>
          </a:p>
          <a:p>
            <a:r>
              <a:rPr dirty="0"/>
              <a:t>Depth testing is not a complete solution to visibility. Nearly coplanar</a:t>
            </a:r>
          </a:p>
          <a:p>
            <a:r>
              <a:rPr dirty="0"/>
              <a:t>surfaces can produce z-fighting. Transparent surfaces commonly require</a:t>
            </a:r>
          </a:p>
          <a:p>
            <a:r>
              <a:rPr dirty="0"/>
              <a:t>additional ordering or </a:t>
            </a:r>
            <a:r>
              <a:rPr dirty="0" err="1"/>
              <a:t>specialised</a:t>
            </a:r>
            <a:r>
              <a:rPr dirty="0"/>
              <a:t> techniques because blending depends on</a:t>
            </a:r>
          </a:p>
          <a:p>
            <a:r>
              <a:rPr dirty="0"/>
              <a:t>existing framebuffer values.</a:t>
            </a:r>
          </a:p>
          <a:p>
            <a:endParaRPr dirty="0"/>
          </a:p>
          <a:p>
            <a:r>
              <a:rPr dirty="0"/>
              <a:t>These are examples of graphics state: the same geometry and shaders can</a:t>
            </a:r>
          </a:p>
          <a:p>
            <a:r>
              <a:rPr dirty="0"/>
              <a:t>produce different frames under different state configuration. [Transition.]</a:t>
            </a:r>
          </a:p>
          <a:p>
            <a:r>
              <a:rPr dirty="0"/>
              <a:t>We will pause here. After the break, we move from spatial data and visibility</a:t>
            </a:r>
          </a:p>
          <a:p>
            <a:r>
              <a:rPr dirty="0"/>
              <a:t>to hierarchy, animation, and appearance.</a:t>
            </a:r>
          </a:p>
          <a:p>
            <a:endParaRPr dirty="0"/>
          </a:p>
          <a:p>
            <a:r>
              <a:rPr dirty="0"/>
              <a:t>## Break — 10 minutes</a:t>
            </a:r>
          </a:p>
          <a:p>
            <a:endParaRPr dirty="0"/>
          </a:p>
          <a:p>
            <a:r>
              <a:rPr dirty="0"/>
              <a:t>Resume with Slide 27.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150" dirty="0"/>
              <a:t>### </a:t>
            </a:r>
            <a:r>
              <a:rPr lang="en-US" dirty="0"/>
              <a:t>Scene graphs</a:t>
            </a:r>
          </a:p>
          <a:p>
            <a:endParaRPr lang="en-US" u="none" dirty="0"/>
          </a:p>
          <a:p>
            <a:r>
              <a:rPr lang="en-US" dirty="0"/>
              <a:t>Parent–child nodes with local transforms compose into world transforms along the path from the root, describing spatial dependency only — not dynamics, semantics, or permissions.</a:t>
            </a:r>
          </a:p>
          <a:p>
            <a:endParaRPr lang="en-US" dirty="0"/>
          </a:p>
          <a:p>
            <a:r>
              <a:rPr dirty="0"/>
              <a:t>### Presenter reminders</a:t>
            </a:r>
          </a:p>
          <a:p>
            <a:endParaRPr dirty="0"/>
          </a:p>
          <a:p>
            <a:r>
              <a:rPr dirty="0"/>
              <a:t>- Suggested duration: **3 minutes**.</a:t>
            </a:r>
          </a:p>
          <a:p>
            <a:r>
              <a:rPr dirty="0"/>
              <a:t>- Reorient after the break with a concrete object.</a:t>
            </a:r>
          </a:p>
          <a:p>
            <a:r>
              <a:rPr dirty="0"/>
              <a:t>- Move the parent and show children following.</a:t>
            </a:r>
          </a:p>
          <a:p>
            <a:r>
              <a:rPr dirty="0"/>
              <a:t>- Do not conflate scene graph with semantic graph or physics engine.</a:t>
            </a:r>
          </a:p>
          <a:p>
            <a:endParaRPr dirty="0"/>
          </a:p>
          <a:p>
            <a:r>
              <a:rPr dirty="0"/>
              <a:t>### Near-verbatim delivery</a:t>
            </a:r>
          </a:p>
          <a:p>
            <a:endParaRPr dirty="0"/>
          </a:p>
          <a:p>
            <a:r>
              <a:rPr dirty="0"/>
              <a:t>We resume with a structure that reuses the transformation logic we have just</a:t>
            </a:r>
          </a:p>
          <a:p>
            <a:r>
              <a:rPr dirty="0"/>
              <a:t>learned. A scene graph represents parent–child relationships. Each node has a</a:t>
            </a:r>
          </a:p>
          <a:p>
            <a:r>
              <a:rPr dirty="0"/>
              <a:t>local transform relative to its parent. Its world transform is the composition</a:t>
            </a:r>
          </a:p>
          <a:p>
            <a:r>
              <a:rPr dirty="0"/>
              <a:t>of transforms along the path from the root.</a:t>
            </a:r>
          </a:p>
          <a:p>
            <a:endParaRPr dirty="0"/>
          </a:p>
          <a:p>
            <a:r>
              <a:rPr dirty="0"/>
              <a:t>If the sensor is a child of the trolley and the trolley moves, the sensor moves</a:t>
            </a:r>
          </a:p>
          <a:p>
            <a:r>
              <a:rPr dirty="0"/>
              <a:t>with it. We do not need to recalculate an unrelated absolute pose manually for</a:t>
            </a:r>
          </a:p>
          <a:p>
            <a:r>
              <a:rPr dirty="0"/>
              <a:t>every part. The same principle supports vehicles, articulated equipment,</a:t>
            </a:r>
          </a:p>
          <a:p>
            <a:r>
              <a:rPr dirty="0"/>
              <a:t>cameras mounted on robots, and nested room assemblies.</a:t>
            </a:r>
          </a:p>
          <a:p>
            <a:endParaRPr dirty="0"/>
          </a:p>
          <a:p>
            <a:r>
              <a:rPr dirty="0"/>
              <a:t>The hierarchy describes spatial dependency. It does not automatically define</a:t>
            </a:r>
          </a:p>
          <a:p>
            <a:r>
              <a:rPr dirty="0"/>
              <a:t>simulation dynamics, ownership, semantics, or permissible actions. Those are</a:t>
            </a:r>
          </a:p>
          <a:p>
            <a:r>
              <a:rPr dirty="0"/>
              <a:t>additional systems.</a:t>
            </a:r>
          </a:p>
          <a:p>
            <a:endParaRPr dirty="0"/>
          </a:p>
          <a:p>
            <a:r>
              <a:rPr dirty="0"/>
              <a:t>Three.js uses an `Object3D` hierarchy for this pattern, and </a:t>
            </a:r>
            <a:r>
              <a:rPr dirty="0" err="1"/>
              <a:t>glTF</a:t>
            </a:r>
            <a:r>
              <a:rPr dirty="0"/>
              <a:t> stores node</a:t>
            </a:r>
          </a:p>
          <a:p>
            <a:r>
              <a:rPr dirty="0"/>
              <a:t>hierarchies in portable assets. [Transition.] A skeleton is a </a:t>
            </a:r>
            <a:r>
              <a:rPr dirty="0" err="1"/>
              <a:t>specialised</a:t>
            </a:r>
            <a:endParaRPr dirty="0"/>
          </a:p>
          <a:p>
            <a:r>
              <a:rPr dirty="0"/>
              <a:t>transform hierarchy used to animate a deformable skin.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150" dirty="0"/>
              <a:t>### </a:t>
            </a:r>
            <a:r>
              <a:rPr lang="en-US" dirty="0"/>
              <a:t>Skeletons and skinning</a:t>
            </a:r>
          </a:p>
          <a:p>
            <a:endParaRPr lang="en-US" u="sng" dirty="0"/>
          </a:p>
          <a:p>
            <a:r>
              <a:rPr lang="en-US" dirty="0"/>
              <a:t>A joint hierarchy plus per-vertex indices and weights deforms a mesh by linear blend skinning, an efficient approximation that breaks on bad weights, indices, or inverse bind data.</a:t>
            </a:r>
          </a:p>
          <a:p>
            <a:endParaRPr lang="en-US" dirty="0"/>
          </a:p>
          <a:p>
            <a:r>
              <a:rPr lang="en-150" dirty="0"/>
              <a:t>### </a:t>
            </a:r>
            <a:r>
              <a:rPr dirty="0"/>
              <a:t>Presenter reminders</a:t>
            </a:r>
          </a:p>
          <a:p>
            <a:endParaRPr dirty="0"/>
          </a:p>
          <a:p>
            <a:r>
              <a:rPr dirty="0"/>
              <a:t>- Suggested duration: **3 minutes**.</a:t>
            </a:r>
          </a:p>
          <a:p>
            <a:r>
              <a:rPr dirty="0"/>
              <a:t>- Define joint hierarchy before “bone.”</a:t>
            </a:r>
          </a:p>
          <a:p>
            <a:r>
              <a:rPr dirty="0"/>
              <a:t>- Point to indices and weights as vertex attributes.</a:t>
            </a:r>
          </a:p>
          <a:p>
            <a:r>
              <a:rPr dirty="0"/>
              <a:t>- Mention weight </a:t>
            </a:r>
            <a:r>
              <a:rPr dirty="0" err="1"/>
              <a:t>normalisation</a:t>
            </a:r>
            <a:r>
              <a:rPr dirty="0"/>
              <a:t> and reference pose.</a:t>
            </a:r>
          </a:p>
          <a:p>
            <a:r>
              <a:rPr dirty="0"/>
              <a:t>- Do not derive the full skinning equation.</a:t>
            </a:r>
          </a:p>
          <a:p>
            <a:endParaRPr dirty="0"/>
          </a:p>
          <a:p>
            <a:r>
              <a:rPr dirty="0"/>
              <a:t>### Near-verbatim delivery</a:t>
            </a:r>
          </a:p>
          <a:p>
            <a:endParaRPr dirty="0"/>
          </a:p>
          <a:p>
            <a:r>
              <a:rPr dirty="0"/>
              <a:t>A skeleton is a hierarchy of joint transforms. The visible bones are a useful</a:t>
            </a:r>
          </a:p>
          <a:p>
            <a:r>
              <a:rPr dirty="0"/>
              <a:t>animation metaphor, but the computation uses transformations and their</a:t>
            </a:r>
          </a:p>
          <a:p>
            <a:r>
              <a:rPr dirty="0"/>
              <a:t>relationships. A reference, or bind, pose establishes how the mesh and</a:t>
            </a:r>
          </a:p>
          <a:p>
            <a:r>
              <a:rPr dirty="0"/>
              <a:t>skeleton are aligned. Inverse bind transforms help move vertices into the</a:t>
            </a:r>
          </a:p>
          <a:p>
            <a:r>
              <a:rPr dirty="0"/>
              <a:t>appropriate joint spaces.</a:t>
            </a:r>
          </a:p>
          <a:p>
            <a:endParaRPr dirty="0"/>
          </a:p>
          <a:p>
            <a:r>
              <a:rPr dirty="0"/>
              <a:t>The skinned mesh stores joint indices and joint weights as vertex attributes.</a:t>
            </a:r>
          </a:p>
          <a:p>
            <a:r>
              <a:rPr dirty="0"/>
              <a:t>In </a:t>
            </a:r>
            <a:r>
              <a:rPr dirty="0" err="1"/>
              <a:t>glTF</a:t>
            </a:r>
            <a:r>
              <a:rPr dirty="0"/>
              <a:t> these commonly appear as `JOINTS_0` and `WEIGHTS_0`. The indices select</a:t>
            </a:r>
          </a:p>
          <a:p>
            <a:r>
              <a:rPr dirty="0"/>
              <a:t>influencing joints. The weights state how strongly each joint contributes.</a:t>
            </a:r>
          </a:p>
          <a:p>
            <a:r>
              <a:rPr dirty="0"/>
              <a:t>Linear blend skinning forms a weighted combination of joint transformations</a:t>
            </a:r>
          </a:p>
          <a:p>
            <a:r>
              <a:rPr dirty="0"/>
              <a:t>for each vertex.</a:t>
            </a:r>
          </a:p>
          <a:p>
            <a:endParaRPr dirty="0"/>
          </a:p>
          <a:p>
            <a:r>
              <a:rPr dirty="0"/>
              <a:t>The weights should sum approximately to one. Wrong indices, </a:t>
            </a:r>
            <a:r>
              <a:rPr dirty="0" err="1"/>
              <a:t>unnormalised</a:t>
            </a:r>
            <a:endParaRPr dirty="0"/>
          </a:p>
          <a:p>
            <a:r>
              <a:rPr dirty="0"/>
              <a:t>weights, or missing inverse bind information can make a joint collapse or tear</a:t>
            </a:r>
          </a:p>
          <a:p>
            <a:r>
              <a:rPr dirty="0"/>
              <a:t>the surface.</a:t>
            </a:r>
          </a:p>
          <a:p>
            <a:endParaRPr dirty="0"/>
          </a:p>
          <a:p>
            <a:r>
              <a:rPr dirty="0"/>
              <a:t>Linear blend skinning is efficient, but it is an approximation. Volume loss</a:t>
            </a:r>
          </a:p>
          <a:p>
            <a:r>
              <a:rPr dirty="0"/>
              <a:t>around strongly bent joints can occur even when the implementation is correct.</a:t>
            </a:r>
          </a:p>
          <a:p>
            <a:r>
              <a:rPr dirty="0"/>
              <a:t>[Transition.] Geometry and deformation still do not tell the renderer how a</a:t>
            </a:r>
          </a:p>
          <a:p>
            <a:r>
              <a:rPr dirty="0"/>
              <a:t>surface should appear. That role belongs to the material system.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150" dirty="0"/>
              <a:t>### </a:t>
            </a:r>
            <a:r>
              <a:rPr lang="en-US" dirty="0"/>
              <a:t>Materials</a:t>
            </a:r>
          </a:p>
          <a:p>
            <a:endParaRPr lang="en-US" u="sng" dirty="0"/>
          </a:p>
          <a:p>
            <a:r>
              <a:rPr lang="en-US" dirty="0"/>
              <a:t>A material is a contract for evaluating appearance — shading model, parameters, textures, render state — with attribute and lighting requirements that explain most black or strange-looking objects.</a:t>
            </a:r>
          </a:p>
          <a:p>
            <a:endParaRPr lang="en-US" dirty="0"/>
          </a:p>
          <a:p>
            <a:r>
              <a:rPr dirty="0"/>
              <a:t>### Presenter reminders</a:t>
            </a:r>
          </a:p>
          <a:p>
            <a:endParaRPr dirty="0"/>
          </a:p>
          <a:p>
            <a:r>
              <a:rPr dirty="0"/>
              <a:t>- Suggested duration: **3 minutes**.</a:t>
            </a:r>
          </a:p>
          <a:p>
            <a:r>
              <a:rPr dirty="0"/>
              <a:t>- Correct overloaded everyday use of “material.”</a:t>
            </a:r>
          </a:p>
          <a:p>
            <a:r>
              <a:rPr dirty="0"/>
              <a:t>- Compare unlit and lit material requirements.</a:t>
            </a:r>
          </a:p>
          <a:p>
            <a:r>
              <a:rPr dirty="0"/>
              <a:t>- Explain why a missing normal or light can invalidate a material result.</a:t>
            </a:r>
          </a:p>
          <a:p>
            <a:endParaRPr dirty="0"/>
          </a:p>
          <a:p>
            <a:r>
              <a:rPr dirty="0"/>
              <a:t>### Near-verbatim delivery</a:t>
            </a:r>
          </a:p>
          <a:p>
            <a:endParaRPr dirty="0"/>
          </a:p>
          <a:p>
            <a:r>
              <a:rPr dirty="0"/>
              <a:t>In a renderer, a material is a contract for evaluating surface appearance. It</a:t>
            </a:r>
          </a:p>
          <a:p>
            <a:r>
              <a:rPr dirty="0"/>
              <a:t>selects or configures a shading model, supplies constant parameters, references</a:t>
            </a:r>
          </a:p>
          <a:p>
            <a:r>
              <a:rPr dirty="0"/>
              <a:t>textures, and may define transparency, blending, depth-writing, or culling</a:t>
            </a:r>
          </a:p>
          <a:p>
            <a:r>
              <a:rPr dirty="0" err="1"/>
              <a:t>behaviour</a:t>
            </a:r>
            <a:r>
              <a:rPr dirty="0"/>
              <a:t>.</a:t>
            </a:r>
          </a:p>
          <a:p>
            <a:endParaRPr dirty="0"/>
          </a:p>
          <a:p>
            <a:r>
              <a:rPr dirty="0"/>
              <a:t>A </a:t>
            </a:r>
            <a:r>
              <a:rPr dirty="0" err="1"/>
              <a:t>colour</a:t>
            </a:r>
            <a:r>
              <a:rPr dirty="0"/>
              <a:t> is one possible input. A texture is sampled data. A shader is a</a:t>
            </a:r>
          </a:p>
          <a:p>
            <a:r>
              <a:rPr dirty="0"/>
              <a:t>program. A material may use all three, but none is a complete synonym for the</a:t>
            </a:r>
          </a:p>
          <a:p>
            <a:r>
              <a:rPr dirty="0"/>
              <a:t>material.</a:t>
            </a:r>
          </a:p>
          <a:p>
            <a:endParaRPr dirty="0"/>
          </a:p>
          <a:p>
            <a:r>
              <a:rPr dirty="0"/>
              <a:t>The material also implies requirements. An unlit </a:t>
            </a:r>
            <a:r>
              <a:rPr dirty="0" err="1"/>
              <a:t>colour</a:t>
            </a:r>
            <a:r>
              <a:rPr dirty="0"/>
              <a:t> material may need only</a:t>
            </a:r>
          </a:p>
          <a:p>
            <a:r>
              <a:rPr dirty="0"/>
              <a:t>position. A lit normal-mapped material may require position, normal, UV, and</a:t>
            </a:r>
          </a:p>
          <a:p>
            <a:r>
              <a:rPr dirty="0"/>
              <a:t>tangent data, plus lights and texture inputs. If the mesh does not provide</a:t>
            </a:r>
          </a:p>
          <a:p>
            <a:r>
              <a:rPr dirty="0"/>
              <a:t>those attributes or the application interprets them incorrectly, the material</a:t>
            </a:r>
          </a:p>
          <a:p>
            <a:r>
              <a:rPr dirty="0"/>
              <a:t>cannot produce its intended result.</a:t>
            </a:r>
          </a:p>
          <a:p>
            <a:endParaRPr dirty="0"/>
          </a:p>
          <a:p>
            <a:r>
              <a:rPr dirty="0"/>
              <a:t>This decomposition helps diagnose a black or strange-looking object. Before</a:t>
            </a:r>
          </a:p>
          <a:p>
            <a:r>
              <a:rPr dirty="0"/>
              <a:t>changing </a:t>
            </a:r>
            <a:r>
              <a:rPr dirty="0" err="1"/>
              <a:t>colours</a:t>
            </a:r>
            <a:r>
              <a:rPr dirty="0"/>
              <a:t> randomly, ask whether the model, attributes, light, textures,</a:t>
            </a:r>
          </a:p>
          <a:p>
            <a:r>
              <a:rPr dirty="0"/>
              <a:t>and render state satisfy the material's contract. [Transition.] The most common</a:t>
            </a:r>
          </a:p>
          <a:p>
            <a:r>
              <a:rPr dirty="0"/>
              <a:t>material inputs are textures, which require their own coordinate and sampling</a:t>
            </a:r>
          </a:p>
          <a:p>
            <a:r>
              <a:rPr dirty="0"/>
              <a:t>model.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150" dirty="0"/>
              <a:t>### </a:t>
            </a:r>
            <a:r>
              <a:rPr lang="en-US" dirty="0"/>
              <a:t>Textures, UVs, and sampling</a:t>
            </a:r>
          </a:p>
          <a:p>
            <a:endParaRPr lang="en-US" u="sng" dirty="0"/>
          </a:p>
          <a:p>
            <a:r>
              <a:rPr lang="en-US" dirty="0"/>
              <a:t>UV coordinates address sampled data through an authored </a:t>
            </a:r>
            <a:r>
              <a:rPr lang="en-US" dirty="0" err="1"/>
              <a:t>parameterisation</a:t>
            </a:r>
            <a:r>
              <a:rPr lang="en-US" dirty="0"/>
              <a:t> whose seams duplicate vertices; filtering, wrapping, mipmaps, and </a:t>
            </a:r>
            <a:r>
              <a:rPr lang="en-US" dirty="0" err="1"/>
              <a:t>colour</a:t>
            </a:r>
            <a:r>
              <a:rPr lang="en-US" dirty="0"/>
              <a:t> encoding decide what a texel actually contributes.</a:t>
            </a:r>
          </a:p>
          <a:p>
            <a:endParaRPr lang="en-US" dirty="0"/>
          </a:p>
          <a:p>
            <a:r>
              <a:rPr dirty="0"/>
              <a:t>### Presenter reminders</a:t>
            </a:r>
          </a:p>
          <a:p>
            <a:endParaRPr dirty="0"/>
          </a:p>
          <a:p>
            <a:r>
              <a:rPr dirty="0"/>
              <a:t>- Suggested duration: **3 minutes**.</a:t>
            </a:r>
          </a:p>
          <a:p>
            <a:r>
              <a:rPr dirty="0"/>
              <a:t>- Trace one surface point to a UV coordinate and texel </a:t>
            </a:r>
            <a:r>
              <a:rPr dirty="0" err="1"/>
              <a:t>neighbourhood</a:t>
            </a:r>
            <a:r>
              <a:rPr dirty="0"/>
              <a:t>.</a:t>
            </a:r>
          </a:p>
          <a:p>
            <a:r>
              <a:rPr dirty="0"/>
              <a:t>- Explain why seams duplicate vertex records.</a:t>
            </a:r>
          </a:p>
          <a:p>
            <a:r>
              <a:rPr dirty="0"/>
              <a:t>- Keep </a:t>
            </a:r>
            <a:r>
              <a:rPr dirty="0" err="1"/>
              <a:t>colour</a:t>
            </a:r>
            <a:r>
              <a:rPr dirty="0"/>
              <a:t>-space language practical.</a:t>
            </a:r>
          </a:p>
          <a:p>
            <a:endParaRPr dirty="0"/>
          </a:p>
          <a:p>
            <a:r>
              <a:rPr dirty="0"/>
              <a:t>### Near-verbatim delivery</a:t>
            </a:r>
          </a:p>
          <a:p>
            <a:endParaRPr dirty="0"/>
          </a:p>
          <a:p>
            <a:r>
              <a:rPr dirty="0"/>
              <a:t>A texture is sampled data. UV coordinates provide an address, usually in a</a:t>
            </a:r>
          </a:p>
          <a:p>
            <a:r>
              <a:rPr dirty="0"/>
              <a:t>two-dimensional parameter domain. The mapping from a surface to UV space must</a:t>
            </a:r>
          </a:p>
          <a:p>
            <a:r>
              <a:rPr dirty="0"/>
              <a:t>be authored or computed. The image does not automatically know how to wrap</a:t>
            </a:r>
          </a:p>
          <a:p>
            <a:r>
              <a:rPr dirty="0"/>
              <a:t>around arbitrary geometry.</a:t>
            </a:r>
          </a:p>
          <a:p>
            <a:endParaRPr dirty="0"/>
          </a:p>
          <a:p>
            <a:r>
              <a:rPr dirty="0" err="1"/>
              <a:t>Parameterisation</a:t>
            </a:r>
            <a:r>
              <a:rPr dirty="0"/>
              <a:t> introduces seams. A geometric position on two sides of a seam</a:t>
            </a:r>
          </a:p>
          <a:p>
            <a:r>
              <a:rPr dirty="0"/>
              <a:t>may require two render vertices because the UV values differ. This is another</a:t>
            </a:r>
          </a:p>
          <a:p>
            <a:r>
              <a:rPr dirty="0"/>
              <a:t>reason position alone does not define a vertex record.</a:t>
            </a:r>
          </a:p>
          <a:p>
            <a:endParaRPr dirty="0"/>
          </a:p>
          <a:p>
            <a:r>
              <a:rPr dirty="0"/>
              <a:t>Sampling then decides how discrete texels produce a value. Nearest filtering</a:t>
            </a:r>
          </a:p>
          <a:p>
            <a:r>
              <a:rPr dirty="0"/>
              <a:t>selects a nearby texel. Linear filtering combines </a:t>
            </a:r>
            <a:r>
              <a:rPr dirty="0" err="1"/>
              <a:t>neighbours</a:t>
            </a:r>
            <a:r>
              <a:rPr dirty="0"/>
              <a:t>. Wrapping or</a:t>
            </a:r>
          </a:p>
          <a:p>
            <a:r>
              <a:rPr dirty="0"/>
              <a:t>clamping controls </a:t>
            </a:r>
            <a:r>
              <a:rPr dirty="0" err="1"/>
              <a:t>behaviour</a:t>
            </a:r>
            <a:r>
              <a:rPr dirty="0"/>
              <a:t> outside the standard coordinate range. Mipmaps</a:t>
            </a:r>
          </a:p>
          <a:p>
            <a:r>
              <a:rPr dirty="0"/>
              <a:t>provide progressively reduced versions for minification and improve stability</a:t>
            </a:r>
          </a:p>
          <a:p>
            <a:r>
              <a:rPr dirty="0"/>
              <a:t>when one screen sample covers many texels.</a:t>
            </a:r>
          </a:p>
          <a:p>
            <a:endParaRPr dirty="0"/>
          </a:p>
          <a:p>
            <a:r>
              <a:rPr dirty="0"/>
              <a:t>Finally, not every texture stores display </a:t>
            </a:r>
            <a:r>
              <a:rPr dirty="0" err="1"/>
              <a:t>colour</a:t>
            </a:r>
            <a:r>
              <a:rPr dirty="0"/>
              <a:t>. Base-</a:t>
            </a:r>
            <a:r>
              <a:rPr dirty="0" err="1"/>
              <a:t>colour</a:t>
            </a:r>
            <a:r>
              <a:rPr dirty="0"/>
              <a:t> maps need </a:t>
            </a:r>
            <a:r>
              <a:rPr dirty="0" err="1"/>
              <a:t>colour</a:t>
            </a:r>
            <a:endParaRPr dirty="0"/>
          </a:p>
          <a:p>
            <a:r>
              <a:rPr dirty="0"/>
              <a:t>encoding treatment; normal, roughness, metallic, mask, and data textures should</a:t>
            </a:r>
          </a:p>
          <a:p>
            <a:r>
              <a:rPr dirty="0"/>
              <a:t>not be decoded as if they were display </a:t>
            </a:r>
            <a:r>
              <a:rPr dirty="0" err="1"/>
              <a:t>colours</a:t>
            </a:r>
            <a:r>
              <a:rPr dirty="0"/>
              <a:t>. [Transition.] Different maps</a:t>
            </a:r>
          </a:p>
          <a:p>
            <a:r>
              <a:rPr dirty="0"/>
              <a:t>therefore play distinct roles inside one material.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150" dirty="0"/>
              <a:t>### </a:t>
            </a:r>
            <a:r>
              <a:rPr lang="en-US" dirty="0"/>
              <a:t>Texture map types</a:t>
            </a:r>
          </a:p>
          <a:p>
            <a:endParaRPr lang="en-US" u="sng" dirty="0"/>
          </a:p>
          <a:p>
            <a:r>
              <a:rPr lang="en-US" dirty="0"/>
              <a:t>Base </a:t>
            </a:r>
            <a:r>
              <a:rPr lang="en-US" dirty="0" err="1"/>
              <a:t>colour</a:t>
            </a:r>
            <a:r>
              <a:rPr lang="en-US" dirty="0"/>
              <a:t>, normal, roughness, metallic, occlusion, and emissive maps carry distinct semantics — a normal map changes shading orientation, never the silhouette — and channels alone guarantee nothing.</a:t>
            </a:r>
          </a:p>
          <a:p>
            <a:endParaRPr lang="en-US" dirty="0"/>
          </a:p>
          <a:p>
            <a:r>
              <a:rPr dirty="0"/>
              <a:t>### Presenter reminders</a:t>
            </a:r>
          </a:p>
          <a:p>
            <a:endParaRPr dirty="0"/>
          </a:p>
          <a:p>
            <a:r>
              <a:rPr dirty="0"/>
              <a:t>- Suggested duration: **3 minutes**.</a:t>
            </a:r>
          </a:p>
          <a:p>
            <a:r>
              <a:rPr dirty="0"/>
              <a:t>- Explain each map in one sentence.</a:t>
            </a:r>
          </a:p>
          <a:p>
            <a:r>
              <a:rPr dirty="0"/>
              <a:t>- </a:t>
            </a:r>
            <a:r>
              <a:rPr dirty="0" err="1"/>
              <a:t>Emphasise</a:t>
            </a:r>
            <a:r>
              <a:rPr dirty="0"/>
              <a:t> that normal maps alter shading orientation, not silhouette.</a:t>
            </a:r>
          </a:p>
          <a:p>
            <a:r>
              <a:rPr dirty="0"/>
              <a:t>- Avoid treating ambient occlusion as universal ground truth.</a:t>
            </a:r>
          </a:p>
          <a:p>
            <a:endParaRPr dirty="0"/>
          </a:p>
          <a:p>
            <a:r>
              <a:rPr dirty="0"/>
              <a:t>### Near-verbatim delivery</a:t>
            </a:r>
          </a:p>
          <a:p>
            <a:endParaRPr dirty="0"/>
          </a:p>
          <a:p>
            <a:r>
              <a:rPr dirty="0"/>
              <a:t>These textures have different semantics. Base </a:t>
            </a:r>
            <a:r>
              <a:rPr dirty="0" err="1"/>
              <a:t>colour</a:t>
            </a:r>
            <a:r>
              <a:rPr dirty="0"/>
              <a:t> provides the material's</a:t>
            </a:r>
          </a:p>
          <a:p>
            <a:r>
              <a:rPr dirty="0"/>
              <a:t>base reflectance </a:t>
            </a:r>
            <a:r>
              <a:rPr dirty="0" err="1"/>
              <a:t>colour</a:t>
            </a:r>
            <a:r>
              <a:rPr dirty="0"/>
              <a:t> under the chosen workflow. A normal map perturbs the</a:t>
            </a:r>
          </a:p>
          <a:p>
            <a:r>
              <a:rPr dirty="0"/>
              <a:t>local shading frame. It can create fine lighting detail, but it does not move</a:t>
            </a:r>
          </a:p>
          <a:p>
            <a:r>
              <a:rPr dirty="0"/>
              <a:t>the surface or change the silhouette.</a:t>
            </a:r>
          </a:p>
          <a:p>
            <a:endParaRPr dirty="0"/>
          </a:p>
          <a:p>
            <a:r>
              <a:rPr dirty="0"/>
              <a:t>Roughness controls the spread of specular reflection. Metallic controls whether</a:t>
            </a:r>
          </a:p>
          <a:p>
            <a:r>
              <a:rPr dirty="0"/>
              <a:t>the surface is treated toward a conductor model in the metallic–roughness</a:t>
            </a:r>
          </a:p>
          <a:p>
            <a:r>
              <a:rPr dirty="0"/>
              <a:t>workflow. Occlusion maps provide an authored or precomputed approximation of</a:t>
            </a:r>
          </a:p>
          <a:p>
            <a:r>
              <a:rPr dirty="0"/>
              <a:t>local attenuation. Emissive maps add a surface-emission term, although the</a:t>
            </a:r>
          </a:p>
          <a:p>
            <a:r>
              <a:rPr dirty="0"/>
              <a:t>object does not automatically illuminate the rest of the scene unless the</a:t>
            </a:r>
          </a:p>
          <a:p>
            <a:r>
              <a:rPr dirty="0"/>
              <a:t>renderer implements that transport.</a:t>
            </a:r>
          </a:p>
          <a:p>
            <a:endParaRPr dirty="0"/>
          </a:p>
          <a:p>
            <a:r>
              <a:rPr dirty="0"/>
              <a:t>The renderer combines these values according to a material and shading model.</a:t>
            </a:r>
          </a:p>
          <a:p>
            <a:r>
              <a:rPr dirty="0"/>
              <a:t>Simply packing images into channels does not guarantee correct semantics. The</a:t>
            </a:r>
          </a:p>
          <a:p>
            <a:r>
              <a:rPr dirty="0"/>
              <a:t>channel assignment, </a:t>
            </a:r>
            <a:r>
              <a:rPr dirty="0" err="1"/>
              <a:t>colour</a:t>
            </a:r>
            <a:r>
              <a:rPr dirty="0"/>
              <a:t> interpretation, UVs, tangent basis, and shader must</a:t>
            </a:r>
          </a:p>
          <a:p>
            <a:r>
              <a:rPr dirty="0"/>
              <a:t>agree.</a:t>
            </a:r>
          </a:p>
          <a:p>
            <a:endParaRPr dirty="0"/>
          </a:p>
          <a:p>
            <a:r>
              <a:rPr dirty="0"/>
              <a:t>[Transition.] Textures supply material data. Lights and view direction provide</a:t>
            </a:r>
          </a:p>
          <a:p>
            <a:r>
              <a:rPr dirty="0"/>
              <a:t>the geometric relationship used to evaluate that data.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150" dirty="0"/>
              <a:t>### </a:t>
            </a:r>
            <a:r>
              <a:rPr lang="en-US" dirty="0"/>
              <a:t>Lighting and shading</a:t>
            </a:r>
          </a:p>
          <a:p>
            <a:endParaRPr lang="en-US" u="sng" dirty="0"/>
          </a:p>
          <a:p>
            <a:r>
              <a:rPr lang="en-US" dirty="0"/>
              <a:t>Light sources deliver illumination; shading evaluates a response from the normal, light, and view directions, with ambient constants acknowledged as an approximation of indirect light.</a:t>
            </a:r>
          </a:p>
          <a:p>
            <a:endParaRPr lang="en-US" dirty="0"/>
          </a:p>
          <a:p>
            <a:r>
              <a:rPr dirty="0"/>
              <a:t>### Presenter reminders</a:t>
            </a:r>
          </a:p>
          <a:p>
            <a:endParaRPr dirty="0"/>
          </a:p>
          <a:p>
            <a:r>
              <a:rPr dirty="0"/>
              <a:t>- Suggested duration: **3 minutes**.</a:t>
            </a:r>
          </a:p>
          <a:p>
            <a:r>
              <a:rPr dirty="0"/>
              <a:t>- Point to \(n\), \(l\), and \(v\) before equations.</a:t>
            </a:r>
          </a:p>
          <a:p>
            <a:r>
              <a:rPr dirty="0"/>
              <a:t>- Clarify source model versus evaluated shading.</a:t>
            </a:r>
          </a:p>
          <a:p>
            <a:r>
              <a:rPr dirty="0"/>
              <a:t>- Treat ambient as an approximation.</a:t>
            </a:r>
          </a:p>
          <a:p>
            <a:endParaRPr dirty="0"/>
          </a:p>
          <a:p>
            <a:r>
              <a:rPr dirty="0"/>
              <a:t>### Near-verbatim delivery</a:t>
            </a:r>
          </a:p>
          <a:p>
            <a:endParaRPr dirty="0"/>
          </a:p>
          <a:p>
            <a:r>
              <a:rPr dirty="0"/>
              <a:t>Lighting describes the sources or environment that deliver illumination toward</a:t>
            </a:r>
          </a:p>
          <a:p>
            <a:r>
              <a:rPr dirty="0"/>
              <a:t>surfaces and cameras. A directional light approximates a distant source with a</a:t>
            </a:r>
          </a:p>
          <a:p>
            <a:r>
              <a:rPr dirty="0"/>
              <a:t>nearly constant direction. A point light emits from a position. A spot light</a:t>
            </a:r>
          </a:p>
          <a:p>
            <a:r>
              <a:rPr dirty="0"/>
              <a:t>adds a directional cone. Environment lighting represents illumination arriving</a:t>
            </a:r>
          </a:p>
          <a:p>
            <a:r>
              <a:rPr dirty="0"/>
              <a:t>from surrounding directions.</a:t>
            </a:r>
          </a:p>
          <a:p>
            <a:endParaRPr dirty="0"/>
          </a:p>
          <a:p>
            <a:r>
              <a:rPr dirty="0"/>
              <a:t>Shading evaluates a response using geometry, material, light, and view</a:t>
            </a:r>
          </a:p>
          <a:p>
            <a:r>
              <a:rPr dirty="0"/>
              <a:t>relationships. At this sample, the normal \(n\) describes orientation, \(l\)</a:t>
            </a:r>
          </a:p>
          <a:p>
            <a:r>
              <a:rPr dirty="0"/>
              <a:t>points toward the light, and \(v\) points toward the viewer. A diffuse term</a:t>
            </a:r>
          </a:p>
          <a:p>
            <a:r>
              <a:rPr dirty="0"/>
              <a:t>captures broad response; a specular term captures view-dependent reflection</a:t>
            </a:r>
          </a:p>
          <a:p>
            <a:r>
              <a:rPr dirty="0"/>
              <a:t>under the chosen approximation.</a:t>
            </a:r>
          </a:p>
          <a:p>
            <a:endParaRPr dirty="0"/>
          </a:p>
          <a:p>
            <a:r>
              <a:rPr dirty="0"/>
              <a:t>An “ambient” constant can prevent unlit regions from becoming black, but it is</a:t>
            </a:r>
          </a:p>
          <a:p>
            <a:r>
              <a:rPr dirty="0"/>
              <a:t>not a complete model of indirect light. The terminology should not hide the</a:t>
            </a:r>
          </a:p>
          <a:p>
            <a:r>
              <a:rPr dirty="0"/>
              <a:t>approximation.</a:t>
            </a:r>
          </a:p>
          <a:p>
            <a:endParaRPr dirty="0"/>
          </a:p>
          <a:p>
            <a:r>
              <a:rPr dirty="0"/>
              <a:t>[Transition.] Physically based shading </a:t>
            </a:r>
            <a:r>
              <a:rPr dirty="0" err="1"/>
              <a:t>organises</a:t>
            </a:r>
            <a:r>
              <a:rPr dirty="0"/>
              <a:t> these approximations and</a:t>
            </a:r>
          </a:p>
          <a:p>
            <a:r>
              <a:rPr dirty="0"/>
              <a:t>material parameters more consistently, but it is still a model with</a:t>
            </a:r>
          </a:p>
          <a:p>
            <a:r>
              <a:rPr dirty="0"/>
              <a:t>assumptions.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150" dirty="0"/>
              <a:t>### </a:t>
            </a:r>
            <a:r>
              <a:rPr lang="en-US" dirty="0"/>
              <a:t>Physically based shading</a:t>
            </a:r>
          </a:p>
          <a:p>
            <a:endParaRPr lang="en-US" u="sng" dirty="0"/>
          </a:p>
          <a:p>
            <a:r>
              <a:rPr lang="en-US" dirty="0"/>
              <a:t>A metallic–roughness grid over fixed geometry and lighting shows a disciplined family of approximations and asset conventions — not an automatic photorealism switch.</a:t>
            </a:r>
          </a:p>
          <a:p>
            <a:endParaRPr lang="en-US" dirty="0"/>
          </a:p>
          <a:p>
            <a:r>
              <a:rPr dirty="0"/>
              <a:t>### Presenter reminders</a:t>
            </a:r>
          </a:p>
          <a:p>
            <a:endParaRPr dirty="0"/>
          </a:p>
          <a:p>
            <a:r>
              <a:rPr dirty="0"/>
              <a:t>- Suggested duration: **3 minutes**.</a:t>
            </a:r>
          </a:p>
          <a:p>
            <a:r>
              <a:rPr dirty="0"/>
              <a:t>- Read one row and one column.</a:t>
            </a:r>
          </a:p>
          <a:p>
            <a:r>
              <a:rPr dirty="0"/>
              <a:t>- Avoid a full BRDF derivation.</a:t>
            </a:r>
          </a:p>
          <a:p>
            <a:r>
              <a:rPr dirty="0"/>
              <a:t>- State why portability across lighting matters.</a:t>
            </a:r>
          </a:p>
          <a:p>
            <a:endParaRPr dirty="0"/>
          </a:p>
          <a:p>
            <a:r>
              <a:rPr dirty="0"/>
              <a:t>### Near-verbatim delivery</a:t>
            </a:r>
          </a:p>
          <a:p>
            <a:endParaRPr dirty="0"/>
          </a:p>
          <a:p>
            <a:r>
              <a:rPr dirty="0"/>
              <a:t>This grid holds geometry and lighting constant while varying two material</a:t>
            </a:r>
          </a:p>
          <a:p>
            <a:r>
              <a:rPr dirty="0"/>
              <a:t>parameters. Moving horizontally changes metallic </a:t>
            </a:r>
            <a:r>
              <a:rPr dirty="0" err="1"/>
              <a:t>behaviour</a:t>
            </a:r>
            <a:r>
              <a:rPr dirty="0"/>
              <a:t>. Moving vertically</a:t>
            </a:r>
          </a:p>
          <a:p>
            <a:r>
              <a:rPr dirty="0"/>
              <a:t>changes roughness, which broadens and dims the specular highlight while</a:t>
            </a:r>
          </a:p>
          <a:p>
            <a:r>
              <a:rPr dirty="0"/>
              <a:t>spreading reflected energy across more directions.</a:t>
            </a:r>
          </a:p>
          <a:p>
            <a:endParaRPr dirty="0"/>
          </a:p>
          <a:p>
            <a:r>
              <a:rPr dirty="0"/>
              <a:t>In a common metallic–roughness workflow, dielectrics and metals interpret base</a:t>
            </a:r>
          </a:p>
          <a:p>
            <a:r>
              <a:rPr dirty="0" err="1"/>
              <a:t>colour</a:t>
            </a:r>
            <a:r>
              <a:rPr dirty="0"/>
              <a:t> differently. The model also aims to avoid creating arbitrary extra</a:t>
            </a:r>
          </a:p>
          <a:p>
            <a:r>
              <a:rPr dirty="0"/>
              <a:t>energy. These conventions make authored materials behave more consistently</a:t>
            </a:r>
          </a:p>
          <a:p>
            <a:r>
              <a:rPr dirty="0"/>
              <a:t>when lights and environments change.</a:t>
            </a:r>
          </a:p>
          <a:p>
            <a:endParaRPr dirty="0"/>
          </a:p>
          <a:p>
            <a:r>
              <a:rPr dirty="0"/>
              <a:t>“Physically based” does not mean that the renderer has captured every optical</a:t>
            </a:r>
          </a:p>
          <a:p>
            <a:r>
              <a:rPr dirty="0"/>
              <a:t>effect or that the inputs are measured correctly. The geometry may be wrong,</a:t>
            </a:r>
          </a:p>
          <a:p>
            <a:r>
              <a:rPr dirty="0"/>
              <a:t>the light may be approximate, and the display transform may be incomplete.</a:t>
            </a:r>
          </a:p>
          <a:p>
            <a:r>
              <a:rPr dirty="0"/>
              <a:t>PBR is a disciplined family of approximations and asset conventions, not an</a:t>
            </a:r>
          </a:p>
          <a:p>
            <a:r>
              <a:rPr dirty="0"/>
              <a:t>automatic photorealism switch.</a:t>
            </a:r>
          </a:p>
          <a:p>
            <a:endParaRPr dirty="0"/>
          </a:p>
          <a:p>
            <a:r>
              <a:rPr dirty="0"/>
              <a:t>[Transition.] Materials are ultimately evaluated by programs. The programmable</a:t>
            </a:r>
          </a:p>
          <a:p>
            <a:r>
              <a:rPr dirty="0"/>
              <a:t>stages we need today are the vertex and fragment shaders.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150" dirty="0"/>
              <a:t>### </a:t>
            </a:r>
            <a:r>
              <a:rPr lang="en-US" dirty="0"/>
              <a:t>Vertex and fragment shaders</a:t>
            </a:r>
          </a:p>
          <a:p>
            <a:endParaRPr lang="en-US" u="sng" dirty="0"/>
          </a:p>
          <a:p>
            <a:r>
              <a:rPr lang="en-US" dirty="0"/>
              <a:t>Two programmable stages with distinct execution domains — per submitted vertex, writing clip position, and per candidate fragment — sharing uniforms and textures defined by the application.</a:t>
            </a:r>
          </a:p>
          <a:p>
            <a:endParaRPr lang="en-US" dirty="0"/>
          </a:p>
          <a:p>
            <a:r>
              <a:rPr dirty="0"/>
              <a:t>### Presenter reminders</a:t>
            </a:r>
          </a:p>
          <a:p>
            <a:endParaRPr dirty="0"/>
          </a:p>
          <a:p>
            <a:r>
              <a:rPr dirty="0"/>
              <a:t>- Suggested duration: **3 minutes**.</a:t>
            </a:r>
          </a:p>
          <a:p>
            <a:r>
              <a:rPr dirty="0"/>
              <a:t>- Keep execution domains clear: per submitted vertex versus per candidate</a:t>
            </a:r>
          </a:p>
          <a:p>
            <a:r>
              <a:rPr dirty="0"/>
              <a:t>  fragment.</a:t>
            </a:r>
          </a:p>
          <a:p>
            <a:r>
              <a:rPr dirty="0"/>
              <a:t>- Define uniform conceptually.</a:t>
            </a:r>
          </a:p>
          <a:p>
            <a:r>
              <a:rPr dirty="0"/>
              <a:t>- Mention that other shader stages exist but are not required here.</a:t>
            </a:r>
          </a:p>
          <a:p>
            <a:endParaRPr dirty="0"/>
          </a:p>
          <a:p>
            <a:r>
              <a:rPr dirty="0"/>
              <a:t>### Near-verbatim delivery</a:t>
            </a:r>
          </a:p>
          <a:p>
            <a:endParaRPr dirty="0"/>
          </a:p>
          <a:p>
            <a:r>
              <a:rPr dirty="0"/>
              <a:t>A shader is a program executed at a programmable GPU stage. The vertex shader</a:t>
            </a:r>
          </a:p>
          <a:p>
            <a:r>
              <a:rPr dirty="0"/>
              <a:t>runs for submitted vertices. It reads enabled attributes and other resources,</a:t>
            </a:r>
          </a:p>
          <a:p>
            <a:r>
              <a:rPr dirty="0"/>
              <a:t>and it must write `</a:t>
            </a:r>
            <a:r>
              <a:rPr dirty="0" err="1"/>
              <a:t>gl_Position</a:t>
            </a:r>
            <a:r>
              <a:rPr dirty="0"/>
              <a:t>` in clip coordinates. It may also write values</a:t>
            </a:r>
          </a:p>
          <a:p>
            <a:r>
              <a:rPr dirty="0"/>
              <a:t>that the </a:t>
            </a:r>
            <a:r>
              <a:rPr dirty="0" err="1"/>
              <a:t>rasteriser</a:t>
            </a:r>
            <a:r>
              <a:rPr dirty="0"/>
              <a:t> will interpolate.</a:t>
            </a:r>
          </a:p>
          <a:p>
            <a:endParaRPr dirty="0"/>
          </a:p>
          <a:p>
            <a:r>
              <a:rPr dirty="0"/>
              <a:t>The fragment shader runs for candidate fragments generated by </a:t>
            </a:r>
            <a:r>
              <a:rPr dirty="0" err="1"/>
              <a:t>rasterisation</a:t>
            </a:r>
            <a:r>
              <a:rPr dirty="0"/>
              <a:t>. It</a:t>
            </a:r>
          </a:p>
          <a:p>
            <a:r>
              <a:rPr dirty="0"/>
              <a:t>receives interpolated inputs and can sample textures or use shared parameters</a:t>
            </a:r>
          </a:p>
          <a:p>
            <a:r>
              <a:rPr dirty="0"/>
              <a:t>to compute an output.</a:t>
            </a:r>
          </a:p>
          <a:p>
            <a:endParaRPr dirty="0"/>
          </a:p>
          <a:p>
            <a:r>
              <a:rPr dirty="0"/>
              <a:t>Uniforms are values shared across many shader invocations for a draw, such as a</a:t>
            </a:r>
          </a:p>
          <a:p>
            <a:r>
              <a:rPr dirty="0"/>
              <a:t>transformation matrix or material constant. Textures provide sampled data.</a:t>
            </a:r>
          </a:p>
          <a:p>
            <a:endParaRPr dirty="0"/>
          </a:p>
          <a:p>
            <a:r>
              <a:rPr dirty="0"/>
              <a:t>The shader does not automatically understand a light, material, or camera. The</a:t>
            </a:r>
          </a:p>
          <a:p>
            <a:r>
              <a:rPr dirty="0"/>
              <a:t>application and program define those structures and conventions. Other modern</a:t>
            </a:r>
          </a:p>
          <a:p>
            <a:r>
              <a:rPr dirty="0"/>
              <a:t>pipelines include additional programmable stages, but the vertex-to-fragment</a:t>
            </a:r>
          </a:p>
          <a:p>
            <a:r>
              <a:rPr dirty="0"/>
              <a:t>path is sufficient for our foundational model.</a:t>
            </a:r>
          </a:p>
          <a:p>
            <a:endParaRPr dirty="0"/>
          </a:p>
          <a:p>
            <a:r>
              <a:rPr dirty="0"/>
              <a:t>[Transition.] We will now read a minimal pair of shaders and follow one value</a:t>
            </a:r>
          </a:p>
          <a:p>
            <a:r>
              <a:rPr dirty="0"/>
              <a:t>from an attribute to the final fragment </a:t>
            </a:r>
            <a:r>
              <a:rPr dirty="0" err="1"/>
              <a:t>colour</a:t>
            </a:r>
            <a:r>
              <a:rPr dirty="0"/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150" dirty="0"/>
              <a:t>### </a:t>
            </a:r>
            <a:r>
              <a:rPr lang="en-US" dirty="0"/>
              <a:t>Reading a minimal shader pair</a:t>
            </a:r>
          </a:p>
          <a:p>
            <a:endParaRPr lang="en-US" u="sng" dirty="0"/>
          </a:p>
          <a:p>
            <a:r>
              <a:rPr lang="en-US" dirty="0"/>
              <a:t>Tracing `</a:t>
            </a:r>
            <a:r>
              <a:rPr lang="en-US" dirty="0" err="1"/>
              <a:t>gl_Position</a:t>
            </a:r>
            <a:r>
              <a:rPr lang="en-US" dirty="0"/>
              <a:t>` and `</a:t>
            </a:r>
            <a:r>
              <a:rPr lang="en-US" dirty="0" err="1"/>
              <a:t>v_color</a:t>
            </a:r>
            <a:r>
              <a:rPr lang="en-US" dirty="0"/>
              <a:t>` shows the gradient's exact origin: three attribute values, three vertex outputs, raster interpolation, and one fragment output.</a:t>
            </a:r>
          </a:p>
          <a:p>
            <a:endParaRPr lang="en-US" dirty="0"/>
          </a:p>
          <a:p>
            <a:r>
              <a:rPr dirty="0"/>
              <a:t>### Presenter reminders</a:t>
            </a:r>
          </a:p>
          <a:p>
            <a:endParaRPr dirty="0"/>
          </a:p>
          <a:p>
            <a:r>
              <a:rPr dirty="0"/>
              <a:t>- Suggested duration: **4 minutes**.</a:t>
            </a:r>
          </a:p>
          <a:p>
            <a:r>
              <a:rPr dirty="0"/>
              <a:t>- Read only the essential lines.</a:t>
            </a:r>
          </a:p>
          <a:p>
            <a:r>
              <a:rPr dirty="0"/>
              <a:t>- Point to `</a:t>
            </a:r>
            <a:r>
              <a:rPr dirty="0" err="1"/>
              <a:t>gl_Position</a:t>
            </a:r>
            <a:r>
              <a:rPr dirty="0"/>
              <a:t>`, then trace `</a:t>
            </a:r>
            <a:r>
              <a:rPr dirty="0" err="1"/>
              <a:t>v_color</a:t>
            </a:r>
            <a:r>
              <a:rPr dirty="0"/>
              <a:t>`.</a:t>
            </a:r>
          </a:p>
          <a:p>
            <a:r>
              <a:rPr dirty="0"/>
              <a:t>- Explain `#version 300 </a:t>
            </a:r>
            <a:r>
              <a:rPr dirty="0" err="1"/>
              <a:t>es`</a:t>
            </a:r>
            <a:r>
              <a:rPr dirty="0"/>
              <a:t> and fragment precision briefly.</a:t>
            </a:r>
          </a:p>
          <a:p>
            <a:r>
              <a:rPr dirty="0"/>
              <a:t>- Do not let the slide become a syntax lecture.</a:t>
            </a:r>
          </a:p>
          <a:p>
            <a:endParaRPr dirty="0"/>
          </a:p>
          <a:p>
            <a:r>
              <a:rPr dirty="0"/>
              <a:t>### Near-verbatim delivery</a:t>
            </a:r>
          </a:p>
          <a:p>
            <a:endParaRPr dirty="0"/>
          </a:p>
          <a:p>
            <a:r>
              <a:rPr dirty="0"/>
              <a:t>The vertex shader declares two inputs. `</a:t>
            </a:r>
            <a:r>
              <a:rPr dirty="0" err="1"/>
              <a:t>a_position</a:t>
            </a:r>
            <a:r>
              <a:rPr dirty="0"/>
              <a:t>` receives two components</a:t>
            </a:r>
          </a:p>
          <a:p>
            <a:r>
              <a:rPr dirty="0"/>
              <a:t>from the position attribute. `</a:t>
            </a:r>
            <a:r>
              <a:rPr dirty="0" err="1"/>
              <a:t>a_color</a:t>
            </a:r>
            <a:r>
              <a:rPr dirty="0"/>
              <a:t>` receives three </a:t>
            </a:r>
            <a:r>
              <a:rPr dirty="0" err="1"/>
              <a:t>colour</a:t>
            </a:r>
            <a:r>
              <a:rPr dirty="0"/>
              <a:t> components. The</a:t>
            </a:r>
          </a:p>
          <a:p>
            <a:r>
              <a:rPr dirty="0"/>
              <a:t>shader constructs a four-component clip-space position and assigns it to</a:t>
            </a:r>
          </a:p>
          <a:p>
            <a:r>
              <a:rPr dirty="0"/>
              <a:t>`</a:t>
            </a:r>
            <a:r>
              <a:rPr dirty="0" err="1"/>
              <a:t>gl_Position</a:t>
            </a:r>
            <a:r>
              <a:rPr dirty="0"/>
              <a:t>`. Because this example already supplies clip-space x and y, there</a:t>
            </a:r>
          </a:p>
          <a:p>
            <a:r>
              <a:rPr dirty="0"/>
              <a:t>is no model–view–projection matrix yet.</a:t>
            </a:r>
          </a:p>
          <a:p>
            <a:endParaRPr dirty="0"/>
          </a:p>
          <a:p>
            <a:r>
              <a:rPr dirty="0"/>
              <a:t>The shader copies the </a:t>
            </a:r>
            <a:r>
              <a:rPr dirty="0" err="1"/>
              <a:t>colour</a:t>
            </a:r>
            <a:r>
              <a:rPr dirty="0"/>
              <a:t> into `</a:t>
            </a:r>
            <a:r>
              <a:rPr dirty="0" err="1"/>
              <a:t>v_color</a:t>
            </a:r>
            <a:r>
              <a:rPr dirty="0"/>
              <a:t>`. The </a:t>
            </a:r>
            <a:r>
              <a:rPr dirty="0" err="1"/>
              <a:t>rasteriser</a:t>
            </a:r>
            <a:r>
              <a:rPr dirty="0"/>
              <a:t> interpolates that</a:t>
            </a:r>
          </a:p>
          <a:p>
            <a:r>
              <a:rPr dirty="0"/>
              <a:t>output across the triangle. The fragment shader declares a matching input and</a:t>
            </a:r>
          </a:p>
          <a:p>
            <a:r>
              <a:rPr dirty="0"/>
              <a:t>writes it as an RGBA output with alpha equal to one.</a:t>
            </a:r>
          </a:p>
          <a:p>
            <a:endParaRPr dirty="0"/>
          </a:p>
          <a:p>
            <a:r>
              <a:rPr dirty="0"/>
              <a:t>`#version 300 </a:t>
            </a:r>
            <a:r>
              <a:rPr dirty="0" err="1"/>
              <a:t>es`</a:t>
            </a:r>
            <a:r>
              <a:rPr dirty="0"/>
              <a:t> selects GLSL ES 3.00 syntax used with WebGL 2. The fragment</a:t>
            </a:r>
          </a:p>
          <a:p>
            <a:r>
              <a:rPr dirty="0"/>
              <a:t>shader declares floating-point precision because the language requires an</a:t>
            </a:r>
          </a:p>
          <a:p>
            <a:r>
              <a:rPr dirty="0"/>
              <a:t>appropriate default precision for these values.</a:t>
            </a:r>
          </a:p>
          <a:p>
            <a:endParaRPr dirty="0"/>
          </a:p>
          <a:p>
            <a:r>
              <a:rPr dirty="0"/>
              <a:t>The visible gradient therefore has a precise origin: three attribute values,</a:t>
            </a:r>
          </a:p>
          <a:p>
            <a:r>
              <a:rPr dirty="0"/>
              <a:t>three vertex-shader outputs, raster interpolation, and a fragment output.</a:t>
            </a:r>
          </a:p>
          <a:p>
            <a:r>
              <a:rPr dirty="0"/>
              <a:t>[Transition.] Higher-level libraries and asset formats package these contracts,</a:t>
            </a:r>
          </a:p>
          <a:p>
            <a:r>
              <a:rPr dirty="0"/>
              <a:t>but they do not make them disappear.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150" dirty="0"/>
              <a:t>### </a:t>
            </a:r>
            <a:r>
              <a:rPr lang="en-US" dirty="0"/>
              <a:t>Three.js, </a:t>
            </a:r>
            <a:r>
              <a:rPr lang="en-US" dirty="0" err="1"/>
              <a:t>glTF</a:t>
            </a:r>
            <a:r>
              <a:rPr lang="en-US" dirty="0"/>
              <a:t>, and </a:t>
            </a:r>
            <a:r>
              <a:rPr lang="en-US" dirty="0" err="1"/>
              <a:t>WebGPU</a:t>
            </a:r>
            <a:endParaRPr lang="en-US" dirty="0"/>
          </a:p>
          <a:p>
            <a:endParaRPr lang="en-US" u="sng" dirty="0"/>
          </a:p>
          <a:p>
            <a:r>
              <a:rPr lang="en-US" dirty="0"/>
              <a:t>Libraries and asset formats package these contracts without abolishing them — wrong normals stay wrong, and a </a:t>
            </a:r>
            <a:r>
              <a:rPr lang="en-US" dirty="0" err="1"/>
              <a:t>glTF</a:t>
            </a:r>
            <a:r>
              <a:rPr lang="en-US" dirty="0"/>
              <a:t> scene hierarchy is not a virtual world.</a:t>
            </a:r>
          </a:p>
          <a:p>
            <a:endParaRPr lang="en-US" dirty="0"/>
          </a:p>
          <a:p>
            <a:r>
              <a:rPr dirty="0"/>
              <a:t>### Presenter reminders</a:t>
            </a:r>
          </a:p>
          <a:p>
            <a:endParaRPr dirty="0"/>
          </a:p>
          <a:p>
            <a:r>
              <a:rPr dirty="0"/>
              <a:t>- Suggested duration: **3 minutes**.</a:t>
            </a:r>
          </a:p>
          <a:p>
            <a:r>
              <a:rPr dirty="0"/>
              <a:t>- Use the table as a mapping, not a feature comparison.</a:t>
            </a:r>
          </a:p>
          <a:p>
            <a:r>
              <a:rPr dirty="0"/>
              <a:t>- State that </a:t>
            </a:r>
            <a:r>
              <a:rPr dirty="0" err="1"/>
              <a:t>glTF</a:t>
            </a:r>
            <a:r>
              <a:rPr dirty="0"/>
              <a:t> is an asset format, not a world runtime.</a:t>
            </a:r>
          </a:p>
          <a:p>
            <a:r>
              <a:rPr dirty="0"/>
              <a:t>- Mention </a:t>
            </a:r>
            <a:r>
              <a:rPr dirty="0" err="1"/>
              <a:t>WebGPU</a:t>
            </a:r>
            <a:r>
              <a:rPr dirty="0"/>
              <a:t> without beginning a second API lecture.</a:t>
            </a:r>
          </a:p>
          <a:p>
            <a:endParaRPr dirty="0"/>
          </a:p>
          <a:p>
            <a:r>
              <a:rPr dirty="0"/>
              <a:t>### Near-verbatim delivery</a:t>
            </a:r>
          </a:p>
          <a:p>
            <a:endParaRPr dirty="0"/>
          </a:p>
          <a:p>
            <a:r>
              <a:rPr dirty="0"/>
              <a:t>Three.js reduces application boilerplate by packaging related concepts.</a:t>
            </a:r>
          </a:p>
          <a:p>
            <a:r>
              <a:rPr dirty="0"/>
              <a:t>`</a:t>
            </a:r>
            <a:r>
              <a:rPr dirty="0" err="1"/>
              <a:t>BufferGeometry</a:t>
            </a:r>
            <a:r>
              <a:rPr dirty="0"/>
              <a:t>` manages attributes and indices. `Object3D` provides</a:t>
            </a:r>
          </a:p>
          <a:p>
            <a:r>
              <a:rPr dirty="0"/>
              <a:t>hierarchical transforms. A `Mesh` combines geometry, material, and an object</a:t>
            </a:r>
          </a:p>
          <a:p>
            <a:r>
              <a:rPr dirty="0"/>
              <a:t>transform. Cameras, lights, and renderers package other parts of the system.</a:t>
            </a:r>
          </a:p>
          <a:p>
            <a:endParaRPr dirty="0"/>
          </a:p>
          <a:p>
            <a:r>
              <a:rPr dirty="0" err="1"/>
              <a:t>glTF</a:t>
            </a:r>
            <a:r>
              <a:rPr dirty="0"/>
              <a:t> addresses transmission of runtime 3D scenes and models. Buffers, buffer</a:t>
            </a:r>
          </a:p>
          <a:p>
            <a:r>
              <a:rPr dirty="0"/>
              <a:t>views, and accessors describe data. Nodes provide hierarchy. Mesh primitives</a:t>
            </a:r>
          </a:p>
          <a:p>
            <a:r>
              <a:rPr dirty="0"/>
              <a:t>reference attributes, indices, and materials. Skins and animations carry</a:t>
            </a:r>
          </a:p>
          <a:p>
            <a:r>
              <a:rPr dirty="0"/>
              <a:t>articulated asset data.</a:t>
            </a:r>
          </a:p>
          <a:p>
            <a:endParaRPr dirty="0"/>
          </a:p>
          <a:p>
            <a:r>
              <a:rPr dirty="0"/>
              <a:t>Neither abstraction abolishes the underlying contracts. Wrong normals remain</a:t>
            </a:r>
          </a:p>
          <a:p>
            <a:r>
              <a:rPr dirty="0"/>
              <a:t>wrong. Incompatible coordinate assumptions remain incompatible. A </a:t>
            </a:r>
            <a:r>
              <a:rPr dirty="0" err="1"/>
              <a:t>glTF</a:t>
            </a:r>
            <a:r>
              <a:rPr dirty="0"/>
              <a:t> asset</a:t>
            </a:r>
          </a:p>
          <a:p>
            <a:r>
              <a:rPr dirty="0"/>
              <a:t>also does not become a complete virtual world merely because it contains a</a:t>
            </a:r>
          </a:p>
          <a:p>
            <a:r>
              <a:rPr dirty="0"/>
              <a:t>scene hierarchy.</a:t>
            </a:r>
          </a:p>
          <a:p>
            <a:endParaRPr dirty="0"/>
          </a:p>
          <a:p>
            <a:r>
              <a:rPr dirty="0" err="1"/>
              <a:t>WebGPU</a:t>
            </a:r>
            <a:r>
              <a:rPr dirty="0"/>
              <a:t> uses newer resource, binding, pipeline, and shader conventions. We are</a:t>
            </a:r>
          </a:p>
          <a:p>
            <a:r>
              <a:rPr dirty="0"/>
              <a:t>not learning that API today, but the durable concepts transfer: buffers,</a:t>
            </a:r>
          </a:p>
          <a:p>
            <a:r>
              <a:rPr dirty="0"/>
              <a:t>vertex formats, primitives, transforms, textures, samplers, shaders, depth,</a:t>
            </a:r>
          </a:p>
          <a:p>
            <a:r>
              <a:rPr dirty="0"/>
              <a:t>blending, and render targets.</a:t>
            </a:r>
          </a:p>
          <a:p>
            <a:endParaRPr dirty="0"/>
          </a:p>
          <a:p>
            <a:r>
              <a:rPr dirty="0"/>
              <a:t>[Transition.] We will finish by applying the contract model to four failed</a:t>
            </a:r>
          </a:p>
          <a:p>
            <a:r>
              <a:rPr dirty="0"/>
              <a:t>frames.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150" dirty="0"/>
              <a:t>### </a:t>
            </a:r>
            <a:r>
              <a:rPr lang="en-US" dirty="0"/>
              <a:t>Debugging activity: four broken frames</a:t>
            </a:r>
          </a:p>
          <a:p>
            <a:endParaRPr lang="en-US" u="none" dirty="0"/>
          </a:p>
          <a:p>
            <a:r>
              <a:rPr lang="en-US" dirty="0"/>
              <a:t>In pairs, name the first contract to inspect for an invisible triangle, broken texture, black lit material, and collapsed elbow — and a falsifying experiment for each.</a:t>
            </a:r>
          </a:p>
          <a:p>
            <a:endParaRPr lang="en-US" dirty="0"/>
          </a:p>
          <a:p>
            <a:r>
              <a:rPr dirty="0"/>
              <a:t>### Presenter reminders</a:t>
            </a:r>
          </a:p>
          <a:p>
            <a:endParaRPr dirty="0"/>
          </a:p>
          <a:p>
            <a:r>
              <a:rPr dirty="0"/>
              <a:t>- Suggested duration: **8 minutes**.</a:t>
            </a:r>
          </a:p>
          <a:p>
            <a:r>
              <a:rPr dirty="0"/>
              <a:t>- [Ask] Work in pairs for five minutes.</a:t>
            </a:r>
          </a:p>
          <a:p>
            <a:r>
              <a:rPr dirty="0"/>
              <a:t>- Require a falsifying experiment, not only a guess.</a:t>
            </a:r>
          </a:p>
          <a:p>
            <a:r>
              <a:rPr dirty="0"/>
              <a:t>- Debrief in symptom order for three minutes.</a:t>
            </a:r>
          </a:p>
          <a:p>
            <a:r>
              <a:rPr dirty="0"/>
              <a:t>- Reward multiple plausible hypotheses with explicit evidence.</a:t>
            </a:r>
          </a:p>
          <a:p>
            <a:endParaRPr dirty="0"/>
          </a:p>
          <a:p>
            <a:r>
              <a:rPr dirty="0"/>
              <a:t>### Near-verbatim delivery</a:t>
            </a:r>
          </a:p>
          <a:p>
            <a:endParaRPr dirty="0"/>
          </a:p>
          <a:p>
            <a:r>
              <a:rPr dirty="0"/>
              <a:t>[Ask.] Work with one other person. For each symptom, identify the first</a:t>
            </a:r>
          </a:p>
          <a:p>
            <a:r>
              <a:rPr dirty="0"/>
              <a:t>pipeline stage or data contract you would investigate. Then name one piece of</a:t>
            </a:r>
          </a:p>
          <a:p>
            <a:r>
              <a:rPr dirty="0"/>
              <a:t>evidence and one small experiment that could show your hypothesis is wrong.</a:t>
            </a:r>
          </a:p>
          <a:p>
            <a:r>
              <a:rPr dirty="0"/>
              <a:t>You have five minutes.</a:t>
            </a:r>
          </a:p>
          <a:p>
            <a:endParaRPr dirty="0"/>
          </a:p>
          <a:p>
            <a:r>
              <a:rPr dirty="0"/>
              <a:t>[After activity.] For the invisible triangle, we might inspect the vertex</a:t>
            </a:r>
          </a:p>
          <a:p>
            <a:r>
              <a:rPr dirty="0"/>
              <a:t>shader's clip coordinates, primitive mode, winding, culling, and viewport. A</a:t>
            </a:r>
          </a:p>
          <a:p>
            <a:r>
              <a:rPr dirty="0"/>
              <a:t>falsifying experiment could disable culling or replace the transform with a</a:t>
            </a:r>
          </a:p>
          <a:p>
            <a:r>
              <a:rPr dirty="0"/>
              <a:t>known identity path.</a:t>
            </a:r>
          </a:p>
          <a:p>
            <a:endParaRPr dirty="0"/>
          </a:p>
          <a:p>
            <a:r>
              <a:rPr dirty="0"/>
              <a:t>For the broken texture, inspect UV values, seams, wrapping, and the attribute</a:t>
            </a:r>
          </a:p>
          <a:p>
            <a:r>
              <a:rPr dirty="0"/>
              <a:t>layout. For the black lit material, check normals, lights, </a:t>
            </a:r>
            <a:r>
              <a:rPr dirty="0" err="1"/>
              <a:t>colour</a:t>
            </a:r>
            <a:r>
              <a:rPr dirty="0"/>
              <a:t> interpretation,</a:t>
            </a:r>
          </a:p>
          <a:p>
            <a:r>
              <a:rPr dirty="0"/>
              <a:t>and whether the shader linked and received the intended inputs. For the elbow,</a:t>
            </a:r>
          </a:p>
          <a:p>
            <a:r>
              <a:rPr dirty="0"/>
              <a:t>inspect hierarchy, joint indices, weights, weight sums, and inverse bind</a:t>
            </a:r>
          </a:p>
          <a:p>
            <a:r>
              <a:rPr dirty="0"/>
              <a:t>transforms.</a:t>
            </a:r>
          </a:p>
          <a:p>
            <a:endParaRPr dirty="0"/>
          </a:p>
          <a:p>
            <a:r>
              <a:rPr dirty="0"/>
              <a:t>The goal is not to guess one official answer from an image. It is to propose a</a:t>
            </a:r>
          </a:p>
          <a:p>
            <a:r>
              <a:rPr dirty="0"/>
              <a:t>diagnosis that produces evidence. Ask: where did a correct world representation</a:t>
            </a:r>
          </a:p>
          <a:p>
            <a:r>
              <a:rPr dirty="0"/>
              <a:t>first become an incorrect graphics input or pipeline result? [Transition.] That</a:t>
            </a:r>
          </a:p>
          <a:p>
            <a:r>
              <a:rPr dirty="0"/>
              <a:t>question </a:t>
            </a:r>
            <a:r>
              <a:rPr dirty="0" err="1"/>
              <a:t>summarises</a:t>
            </a:r>
            <a:r>
              <a:rPr dirty="0"/>
              <a:t> the entire lesson.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150" dirty="0"/>
              <a:t>### </a:t>
            </a:r>
            <a:r>
              <a:rPr lang="en-US" dirty="0"/>
              <a:t>Wrap-up and bridge to Lesson 03</a:t>
            </a:r>
          </a:p>
          <a:p>
            <a:endParaRPr lang="en-US" u="none" dirty="0"/>
          </a:p>
          <a:p>
            <a:r>
              <a:rPr lang="en-US" dirty="0"/>
              <a:t>The pipeline reassembled in one pass, with the reminder that rendering quality never demonstrates model validity; next, acquisition reverses the story from physical evidence to representation.</a:t>
            </a:r>
          </a:p>
          <a:p>
            <a:endParaRPr lang="en-US" dirty="0"/>
          </a:p>
          <a:p>
            <a:r>
              <a:rPr dirty="0"/>
              <a:t>### Presenter reminders</a:t>
            </a:r>
          </a:p>
          <a:p>
            <a:endParaRPr dirty="0"/>
          </a:p>
          <a:p>
            <a:r>
              <a:rPr dirty="0"/>
              <a:t>- Suggested duration: **3 minutes**.</a:t>
            </a:r>
          </a:p>
          <a:p>
            <a:r>
              <a:rPr dirty="0"/>
              <a:t>- Reassemble the pipeline in the audience's language.</a:t>
            </a:r>
          </a:p>
          <a:p>
            <a:r>
              <a:rPr dirty="0"/>
              <a:t>- State the Lesson 03 transition precisely.</a:t>
            </a:r>
          </a:p>
          <a:p>
            <a:r>
              <a:rPr dirty="0"/>
              <a:t>- [Ask] Exit question before ending.</a:t>
            </a:r>
          </a:p>
          <a:p>
            <a:endParaRPr dirty="0"/>
          </a:p>
          <a:p>
            <a:r>
              <a:rPr dirty="0"/>
              <a:t>### Near-verbatim delivery</a:t>
            </a:r>
          </a:p>
          <a:p>
            <a:endParaRPr dirty="0"/>
          </a:p>
          <a:p>
            <a:r>
              <a:rPr dirty="0"/>
              <a:t>We began with the claim that graphics transforms world representations into</a:t>
            </a:r>
          </a:p>
          <a:p>
            <a:r>
              <a:rPr dirty="0"/>
              <a:t>observations. We can now unpack it. Vertices are structured attribute records.</a:t>
            </a:r>
          </a:p>
          <a:p>
            <a:r>
              <a:rPr dirty="0"/>
              <a:t>Primitives give those records geometric meaning. Points, surfaces, and volumes</a:t>
            </a:r>
          </a:p>
          <a:p>
            <a:r>
              <a:rPr dirty="0"/>
              <a:t>store different evidence. Transformations connect coordinate frames. Cameras</a:t>
            </a:r>
          </a:p>
          <a:p>
            <a:r>
              <a:rPr dirty="0"/>
              <a:t>and projection define an observer. </a:t>
            </a:r>
            <a:r>
              <a:rPr dirty="0" err="1"/>
              <a:t>Rasterisation</a:t>
            </a:r>
            <a:r>
              <a:rPr dirty="0"/>
              <a:t>, depth, and culling determine</a:t>
            </a:r>
          </a:p>
          <a:p>
            <a:r>
              <a:rPr dirty="0"/>
              <a:t>candidate visibility. Materials, textures, lights, and shaders evaluate</a:t>
            </a:r>
          </a:p>
          <a:p>
            <a:r>
              <a:rPr dirty="0"/>
              <a:t>appearance. The framebuffer receives the result.</a:t>
            </a:r>
          </a:p>
          <a:p>
            <a:endParaRPr dirty="0"/>
          </a:p>
          <a:p>
            <a:r>
              <a:rPr dirty="0"/>
              <a:t>None of these steps proves that the world model is valid. A beautifully</a:t>
            </a:r>
          </a:p>
          <a:p>
            <a:r>
              <a:rPr dirty="0"/>
              <a:t>rendered handrail can still have the wrong dimensions. A smooth character can</a:t>
            </a:r>
          </a:p>
          <a:p>
            <a:r>
              <a:rPr dirty="0"/>
              <a:t>still use incorrect joint semantics. Rendering quality and model validity are</a:t>
            </a:r>
          </a:p>
          <a:p>
            <a:r>
              <a:rPr dirty="0"/>
              <a:t>related only through explicit evidence and requirements.</a:t>
            </a:r>
          </a:p>
          <a:p>
            <a:endParaRPr dirty="0"/>
          </a:p>
          <a:p>
            <a:r>
              <a:rPr dirty="0"/>
              <a:t>[Ask.] On a blank card, answer this: when an image is wrong, which contract</a:t>
            </a:r>
          </a:p>
          <a:p>
            <a:r>
              <a:rPr dirty="0"/>
              <a:t>would you inspect first, and what evidence would you seek?</a:t>
            </a:r>
          </a:p>
          <a:p>
            <a:endParaRPr dirty="0"/>
          </a:p>
          <a:p>
            <a:r>
              <a:rPr dirty="0"/>
              <a:t>Next, we reverse the direction of the story. Lesson 03 asks how cameras, depth</a:t>
            </a:r>
          </a:p>
          <a:p>
            <a:r>
              <a:rPr dirty="0"/>
              <a:t>sensors, calibration, and reconstruction turn physical evidence into points,</a:t>
            </a:r>
          </a:p>
          <a:p>
            <a:r>
              <a:rPr dirty="0"/>
              <a:t>geometry, and maintained digital representations. [Pause.] That is the bridge</a:t>
            </a:r>
          </a:p>
          <a:p>
            <a:r>
              <a:rPr dirty="0"/>
              <a:t>from computer graphics to acquisition and digital twins.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150" dirty="0"/>
              <a:t>### </a:t>
            </a:r>
            <a:r>
              <a:rPr lang="en-US" dirty="0"/>
              <a:t>References</a:t>
            </a:r>
          </a:p>
          <a:p>
            <a:endParaRPr lang="en-US" dirty="0"/>
          </a:p>
          <a:p>
            <a:r>
              <a:rPr lang="en-US" dirty="0"/>
              <a:t>Untimed slide listing standards, official documentation, and textbooks, with the overview document and source ledger holding full links and provenance.</a:t>
            </a:r>
          </a:p>
          <a:p>
            <a:endParaRPr lang="en-US" dirty="0"/>
          </a:p>
          <a:p>
            <a:r>
              <a:rPr dirty="0"/>
              <a:t>### Presenter reminders</a:t>
            </a:r>
          </a:p>
          <a:p>
            <a:endParaRPr dirty="0"/>
          </a:p>
          <a:p>
            <a:r>
              <a:rPr dirty="0"/>
              <a:t>- Suggested duration: **not presented**.</a:t>
            </a:r>
          </a:p>
          <a:p>
            <a:r>
              <a:rPr dirty="0"/>
              <a:t>- Leave visible after questions if useful.</a:t>
            </a:r>
          </a:p>
          <a:p>
            <a:r>
              <a:rPr dirty="0"/>
              <a:t>- Do not read citations aloud.</a:t>
            </a:r>
          </a:p>
          <a:p>
            <a:r>
              <a:rPr dirty="0"/>
              <a:t>- Point students to the overview for complete links and review questions.</a:t>
            </a:r>
          </a:p>
          <a:p>
            <a:endParaRPr dirty="0"/>
          </a:p>
          <a:p>
            <a:r>
              <a:rPr dirty="0"/>
              <a:t>### Near-verbatim delivery</a:t>
            </a:r>
          </a:p>
          <a:p>
            <a:endParaRPr dirty="0"/>
          </a:p>
          <a:p>
            <a:r>
              <a:rPr dirty="0"/>
              <a:t>These are the principal standards, official documentation, and textbooks used</a:t>
            </a:r>
          </a:p>
          <a:p>
            <a:r>
              <a:rPr dirty="0"/>
              <a:t>for the lesson. The overview document contains the complete links, definitions,</a:t>
            </a:r>
          </a:p>
          <a:p>
            <a:r>
              <a:rPr dirty="0"/>
              <a:t>worked WebGL example, misconceptions, and review questions. The source ledger</a:t>
            </a:r>
          </a:p>
          <a:p>
            <a:r>
              <a:rPr dirty="0"/>
              <a:t>will also distinguish normative API claims from pedagogical simplifications</a:t>
            </a:r>
          </a:p>
          <a:p>
            <a:r>
              <a:rPr dirty="0"/>
              <a:t>and generated course illustrations.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346DA1-E167-43E5-A1F6-84E859E71035}" type="datetime1">
              <a:rPr lang="en-US" smtClean="0"/>
              <a:t>9/18/2026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Virtual Worlds - A.A. 2026/27 - Dipartimento di Informatica - Università di Pisa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0063E2-E59F-408B-B65D-983002AD40F0}" type="datetime1">
              <a:rPr lang="en-US" smtClean="0"/>
              <a:t>9/18/2026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Virtual Worlds - A.A. 2026/27 - Dipartimento di Informatica - Università di Pisa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15A343-31E7-4A2D-9F01-571E5F6BA361}" type="datetime1">
              <a:rPr lang="en-US" smtClean="0"/>
              <a:t>9/18/2026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Virtual Worlds - A.A. 2026/27 - Dipartimento di Informatica - Università di Pisa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4A1B9C-622E-4932-AA66-74EC1733D87D}" type="datetime1">
              <a:rPr lang="en-US" smtClean="0"/>
              <a:t>9/18/2026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Virtual Worlds - A.A. 2026/27 - Dipartimento di Informatica - Università di Pisa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D3285B-0632-457D-9F88-006D429864E8}" type="datetime1">
              <a:rPr lang="en-US" smtClean="0"/>
              <a:t>9/18/2026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Virtual Worlds - A.A. 2026/27 - Dipartimento di Informatica - Università di Pisa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521996-F0E0-4AB7-B99B-9A48C72D9A0B}" type="datetime1">
              <a:rPr lang="en-US" smtClean="0"/>
              <a:t>9/18/2026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Virtual Worlds - A.A. 2026/27 - Dipartimento di Informatica - Università di Pisa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7C95D6-0A6F-4AC4-A77D-1CCE2EAEE2F3}" type="datetime1">
              <a:rPr lang="en-US" smtClean="0"/>
              <a:t>9/18/2026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-77312" y="4863623"/>
            <a:ext cx="3561377" cy="365125"/>
          </a:xfrm>
        </p:spPr>
        <p:txBody>
          <a:bodyPr/>
          <a:lstStyle>
            <a:lvl1pPr>
              <a:defRPr sz="800"/>
            </a:lvl1pPr>
          </a:lstStyle>
          <a:p>
            <a:r>
              <a:rPr lang="it-IT"/>
              <a:t>Virtual Worlds - A.A. 2026/27 - Dipartimento di Informatica - Università di Pisa</a:t>
            </a:r>
            <a:endParaRPr lang="en-US" sz="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698498" y="4863623"/>
            <a:ext cx="1445502" cy="365125"/>
          </a:xfrm>
        </p:spPr>
        <p:txBody>
          <a:bodyPr/>
          <a:lstStyle>
            <a:lvl1pPr>
              <a:defRPr sz="800"/>
            </a:lvl1pPr>
          </a:lstStyle>
          <a:p>
            <a:fld id="{C1FF6DA9-008F-8B48-92A6-B652298478BF}" type="slidenum">
              <a:rPr lang="en-US" smtClean="0"/>
              <a:pPr/>
              <a:t>‹N›</a:t>
            </a:fld>
            <a:endParaRPr lang="en-US" sz="800" dirty="0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A20332-A9F4-45FF-9DB1-C940B46E49AB}" type="datetime1">
              <a:rPr lang="en-US" smtClean="0"/>
              <a:t>9/18/2026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Virtual Worlds - A.A. 2026/27 - Dipartimento di Informatica - Università di Pisa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D41B49-27AD-4B44-A552-88D5DD013C50}" type="datetime1">
              <a:rPr lang="en-US" smtClean="0"/>
              <a:t>9/18/2026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Virtual Worlds - A.A. 2026/27 - Dipartimento di Informatica - Università di Pisa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177D56-FE1C-4B2B-8860-8BFEFF9061B7}" type="datetime1">
              <a:rPr lang="en-US" smtClean="0"/>
              <a:t>9/18/2026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Virtual Worlds - A.A. 2026/27 - Dipartimento di Informatica - Università di Pisa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89B2DA-FDD0-48E2-8E98-F9C41FD494B1}" type="datetime1">
              <a:rPr lang="en-US" smtClean="0"/>
              <a:t>9/18/2026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Virtual Worlds - A.A. 2026/27 - Dipartimento di Informatica - Università di Pisa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3A4AF4-B508-4674-8A34-A17ED40B57B7}" type="datetime1">
              <a:rPr lang="en-US" smtClean="0"/>
              <a:t>9/18/2026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it-IT"/>
              <a:t>Virtual Worlds - A.A. 2026/27 - Dipartimento di Informatica - Università di Pisa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_0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_02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3BBCBC77-5FF5-CE80-2060-A6DE6C1A11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Virtual Worlds - A.A. 2026/27 - Dipartimento di Informatica - Università di Pisa</a:t>
            </a:r>
            <a:endParaRPr lang="en-US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51C65FB7-C4CB-1940-1F97-54AFFD711A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_03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082B096C-0441-1B3B-92F7-98B7E160FE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Virtual Worlds - A.A. 2026/27 - Dipartimento di Informatica - Università di Pisa</a:t>
            </a:r>
            <a:endParaRPr lang="en-US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FCB8E85F-DBD8-365B-345A-C92C6C2FF8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tmpr08t5fhn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84324EA9-FD7B-8634-AF5B-5DE2E6B720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Virtual Worlds - A.A. 2026/27 - Dipartimento di Informatica - Università di Pisa</a:t>
            </a:r>
            <a:endParaRPr lang="en-US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212C2D09-200C-9C42-3A8D-9D9A0B8807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tmp8yt867s3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538D2FE5-CF93-E9AC-950A-5FE988CD36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Virtual Worlds - A.A. 2026/27 - Dipartimento di Informatica - Università di Pisa</a:t>
            </a:r>
            <a:endParaRPr lang="en-US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95B5292F-821C-4D90-6F96-D81F819CC7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_06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2A7B856A-F878-C832-6C5C-785305BD0E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Virtual Worlds - A.A. 2026/27 - Dipartimento di Informatica - Università di Pisa</a:t>
            </a:r>
            <a:endParaRPr lang="en-US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6F03B1E4-CBA6-3EF1-E9A4-5796A23DF1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_07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FAE2EFE3-96F3-2138-9969-33F5BF4F68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Virtual Worlds - A.A. 2026/27 - Dipartimento di Informatica - Università di Pisa</a:t>
            </a:r>
            <a:endParaRPr lang="en-US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705C7E66-E5F8-762B-A0F7-6341FAD6C7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_08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0E9EF9E1-405F-70A1-511C-316E8F4785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Virtual Worlds - A.A. 2026/27 - Dipartimento di Informatica - Università di Pisa</a:t>
            </a:r>
            <a:endParaRPr lang="en-US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057951C2-45B3-3844-61DF-3AF7A85F71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_09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95460A39-B011-D652-4682-DDC134B6AA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Virtual Worlds - A.A. 2026/27 - Dipartimento di Informatica - Università di Pisa</a:t>
            </a:r>
            <a:endParaRPr lang="en-US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4DF09F09-2C40-C61A-8A1C-A7C9183E02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_10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BFEA6011-F93C-5351-028B-37259A84CA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Virtual Worlds - A.A. 2026/27 - Dipartimento di Informatica - Università di Pisa</a:t>
            </a:r>
            <a:endParaRPr lang="en-US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6C9C4BE5-920F-45FE-6D39-0EE935303C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_1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C4C26382-FB8A-CF81-7B44-8C2C4F83CF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Virtual Worlds - A.A. 2026/27 - Dipartimento di Informatica - Università di Pisa</a:t>
            </a:r>
            <a:endParaRPr lang="en-US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B45234FF-2A99-545C-7C9C-B87EA0D2C0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_12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66098164-A8BE-6EA4-647F-1678267627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Virtual Worlds - A.A. 2026/27 - Dipartimento di Informatica - Università di Pisa</a:t>
            </a:r>
            <a:endParaRPr lang="en-US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9F7C0483-0905-577B-A8DD-BABB64F3FC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_13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47AC34B7-2416-7D3A-8236-689DE45209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Virtual Worlds - A.A. 2026/27 - Dipartimento di Informatica - Università di Pisa</a:t>
            </a:r>
            <a:endParaRPr lang="en-US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CBE5B9CD-BEBC-0D1A-5BBD-18E4C9DC7D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_14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1644465C-64F6-111A-7220-5750E885EF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Virtual Worlds - A.A. 2026/27 - Dipartimento di Informatica - Università di Pisa</a:t>
            </a:r>
            <a:endParaRPr lang="en-US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7063F5BB-DB6D-7098-4DDF-C7CADCD3EC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tmpudz1m_3i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EEBB4602-9BBF-716D-F1FC-BB36F7E979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Virtual Worlds - A.A. 2026/27 - Dipartimento di Informatica - Università di Pisa</a:t>
            </a:r>
            <a:endParaRPr lang="en-US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C9FB82A4-C647-D8E4-055C-ACBA234508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15</a:t>
            </a:fld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tmpxsafopab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03671EB5-F348-FD71-FBE4-EE5F9DEB02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Virtual Worlds - A.A. 2026/27 - Dipartimento di Informatica - Università di Pisa</a:t>
            </a:r>
            <a:endParaRPr lang="en-US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8EE66EFB-CD85-6E29-5230-6E06271795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16</a:t>
            </a:fld>
            <a:endParaRPr lang="en-US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_17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354B68E6-35B5-0867-6AAA-3F6C6D6436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Virtual Worlds - A.A. 2026/27 - Dipartimento di Informatica - Università di Pisa</a:t>
            </a:r>
            <a:endParaRPr lang="en-US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2632A185-C5B3-6713-F24B-206B420334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17</a:t>
            </a:fld>
            <a:endParaRPr lang="en-US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_18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6E56FAC2-9C46-6F90-C6EE-57E402EFEE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Virtual Worlds - A.A. 2026/27 - Dipartimento di Informatica - Università di Pisa</a:t>
            </a:r>
            <a:endParaRPr lang="en-US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BE22F6AC-C934-BA70-4CE9-4259DCA8C8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18</a:t>
            </a:fld>
            <a:endParaRPr lang="en-US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_19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06790DCC-1A4E-EEB3-57B5-CA2FC6F2DF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Virtual Worlds - A.A. 2026/27 - Dipartimento di Informatica - Università di Pisa</a:t>
            </a:r>
            <a:endParaRPr lang="en-US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C905AB8B-F234-E5F8-6D52-27F0F72339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19</a:t>
            </a:fld>
            <a:endParaRPr lang="en-US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_20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C62728EC-BDB2-9494-7A6B-7360A5C98D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Virtual Worlds - A.A. 2026/27 - Dipartimento di Informatica - Università di Pisa</a:t>
            </a:r>
            <a:endParaRPr lang="en-US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9360D66A-081A-201F-EEC9-7F6C52970C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20</a:t>
            </a:fld>
            <a:endParaRPr lang="en-US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_2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C3042DB8-9467-D363-E807-AC1525D285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Virtual Worlds - A.A. 2026/27 - Dipartimento di Informatica - Università di Pisa</a:t>
            </a:r>
            <a:endParaRPr lang="en-US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A4E91CB4-1943-0E2E-CFDC-2CB76D25A1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21</a:t>
            </a:fld>
            <a:endParaRPr lang="en-US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_22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3B8B8C4B-E544-C7C4-6FFF-115F85E1DA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Virtual Worlds - A.A. 2026/27 - Dipartimento di Informatica - Università di Pisa</a:t>
            </a:r>
            <a:endParaRPr lang="en-US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6C1E3A18-FF34-1776-0F81-2EBE62F079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22</a:t>
            </a:fld>
            <a:endParaRPr lang="en-US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_23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EE89E339-66F9-E63F-6A58-99F3F88AF6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Virtual Worlds - A.A. 2026/27 - Dipartimento di Informatica - Università di Pisa</a:t>
            </a:r>
            <a:endParaRPr lang="en-US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2AEBAF99-3F8F-EC9B-95CA-A8677D0049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23</a:t>
            </a:fld>
            <a:endParaRPr lang="en-US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_24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44624276-546E-D15B-AB08-6199AA56B1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Virtual Worlds - A.A. 2026/27 - Dipartimento di Informatica - Università di Pisa</a:t>
            </a:r>
            <a:endParaRPr lang="en-US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F5A85F79-B78D-0F45-1944-7F906C6D37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24</a:t>
            </a:fld>
            <a:endParaRPr lang="en-US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_25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151AA1AE-2A94-0BC6-C51F-2FADC324CA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Virtual Worlds - A.A. 2026/27 - Dipartimento di Informatica - Università di Pisa</a:t>
            </a:r>
            <a:endParaRPr lang="en-US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0ED0C1DE-B89F-5843-1747-1226326195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25</a:t>
            </a:fld>
            <a:endParaRPr lang="en-US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_26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30134CE0-2DDF-47A8-281E-AA5943456A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Virtual Worlds - A.A. 2026/27 - Dipartimento di Informatica - Università di Pisa</a:t>
            </a:r>
            <a:endParaRPr lang="en-US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AED1428D-2A4F-4C8C-6E94-AEA5B1527E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26</a:t>
            </a:fld>
            <a:endParaRPr lang="en-US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_27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1D7AC44C-BC5C-2703-157C-722AB99E2E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Virtual Worlds - A.A. 2026/27 - Dipartimento di Informatica - Università di Pisa</a:t>
            </a:r>
            <a:endParaRPr lang="en-US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C508F929-4C9F-28BE-9612-3C8DA34260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27</a:t>
            </a:fld>
            <a:endParaRPr lang="en-US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_28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8B24C856-C951-A740-43A1-A5BBAC25DC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Virtual Worlds - A.A. 2026/27 - Dipartimento di Informatica - Università di Pisa</a:t>
            </a:r>
            <a:endParaRPr lang="en-US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D356E0DA-F6BD-FB8C-76D8-77C48CE8C2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28</a:t>
            </a:fld>
            <a:endParaRPr lang="en-US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_29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140510AA-82BD-C40F-25B6-D4C5A2F8DD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Virtual Worlds - A.A. 2026/27 - Dipartimento di Informatica - Università di Pisa</a:t>
            </a:r>
            <a:endParaRPr lang="en-US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60276BC0-779B-7AAE-0F14-3689C082A8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29</a:t>
            </a:fld>
            <a:endParaRPr lang="en-US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_30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E02BE1DA-EA3C-BB1F-ACF2-6114684D7D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Virtual Worlds - A.A. 2026/27 - Dipartimento di Informatica - Università di Pisa</a:t>
            </a:r>
            <a:endParaRPr lang="en-US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6DD9C6B4-7E95-6497-DFF1-222333E7B8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30</a:t>
            </a:fld>
            <a:endParaRPr lang="en-US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_3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11797E08-C120-BA4B-0E24-AC4F046764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Virtual Worlds - A.A. 2026/27 - Dipartimento di Informatica - Università di Pisa</a:t>
            </a:r>
            <a:endParaRPr lang="en-US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CB815B89-D54D-AD54-57A4-B342013A83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31</a:t>
            </a:fld>
            <a:endParaRPr lang="en-US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_32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02B8FAD6-91A6-B4F5-8595-54E2E2402E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Virtual Worlds - A.A. 2026/27 - Dipartimento di Informatica - Università di Pisa</a:t>
            </a:r>
            <a:endParaRPr lang="en-US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82598954-7F6C-295A-829A-83988645C9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32</a:t>
            </a:fld>
            <a:endParaRPr lang="en-US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_33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EA02E880-8EDF-3373-7B44-47268CD61F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Virtual Worlds - A.A. 2026/27 - Dipartimento di Informatica - Università di Pisa</a:t>
            </a:r>
            <a:endParaRPr lang="en-US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7D46404D-75DF-24B8-EEF6-6E54429FEA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33</a:t>
            </a:fld>
            <a:endParaRPr lang="en-US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_34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1685A442-87A0-4E0B-E0BC-D2FF29DF9D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Virtual Worlds - A.A. 2026/27 - Dipartimento di Informatica - Università di Pisa</a:t>
            </a:r>
            <a:endParaRPr lang="en-US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3A5295AF-9C92-7391-8F84-6744572BD9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34</a:t>
            </a:fld>
            <a:endParaRPr lang="en-US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_35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A282BF2B-A011-9F18-AD72-D1ECA41C76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Virtual Worlds - A.A. 2026/27 - Dipartimento di Informatica - Università di Pisa</a:t>
            </a:r>
            <a:endParaRPr lang="en-US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15129AD9-753A-0BFF-34F8-56791AA59F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35</a:t>
            </a:fld>
            <a:endParaRPr lang="en-US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_36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C2E41C48-A250-B792-7A2A-160EAF2D61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Virtual Worlds - A.A. 2026/27 - Dipartimento di Informatica - Università di Pisa</a:t>
            </a:r>
            <a:endParaRPr lang="en-US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F5356E4E-C14B-7A54-5B71-D872209980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36</a:t>
            </a:fld>
            <a:endParaRPr lang="en-US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_37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69061255-9BF1-CD0D-9AE5-DDC9716BBE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Virtual Worlds - A.A. 2026/27 - Dipartimento di Informatica - Università di Pisa</a:t>
            </a:r>
            <a:endParaRPr lang="en-US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346660CC-4D53-A617-A3A4-77FBC64E2E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37</a:t>
            </a:fld>
            <a:endParaRPr lang="en-US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_38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81766A41-4C09-60F1-D39B-8AF5AF95E7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Virtual Worlds - A.A. 2026/27 - Dipartimento di Informatica - Università di Pisa</a:t>
            </a:r>
            <a:endParaRPr lang="en-US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08270249-FBE8-95C6-19B7-1CA823E3C6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38</a:t>
            </a:fld>
            <a:endParaRPr lang="en-US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_39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488D709A-9F6E-43D4-20CA-C8D3297544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Virtual Worlds - A.A. 2026/27 - Dipartimento di Informatica - Università di Pisa</a:t>
            </a:r>
            <a:endParaRPr lang="en-US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B32A2CE6-9713-D3E6-33BF-D054FD46ED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39</a:t>
            </a:fld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23</TotalTime>
  <Words>11324</Words>
  <Application>Microsoft Office PowerPoint</Application>
  <PresentationFormat>Presentazione su schermo (16:9)</PresentationFormat>
  <Paragraphs>1330</Paragraphs>
  <Slides>39</Slides>
  <Notes>39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2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39</vt:i4>
      </vt:variant>
    </vt:vector>
  </HeadingPairs>
  <TitlesOfParts>
    <vt:vector size="42" baseType="lpstr">
      <vt:lpstr>Arial</vt:lpstr>
      <vt:lpstr>Calibri</vt:lpstr>
      <vt:lpstr>Office Theme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MARCO DI BENEDETTO</cp:lastModifiedBy>
  <cp:revision>4</cp:revision>
  <dcterms:created xsi:type="dcterms:W3CDTF">2013-01-27T09:14:16Z</dcterms:created>
  <dcterms:modified xsi:type="dcterms:W3CDTF">2026-09-18T08:46:39Z</dcterms:modified>
  <cp:category/>
</cp:coreProperties>
</file>