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305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303" r:id="rId16"/>
  </p:sldIdLst>
  <p:sldSz cx="14630400" cy="8229600"/>
  <p:notesSz cx="8229600" cy="14630400"/>
  <p:embeddedFontLst>
    <p:embeddedFont>
      <p:font typeface="Merriweather" panose="00000500000000000000" pitchFamily="2" charset="0"/>
      <p:regular r:id="rId18"/>
      <p:bold r:id="rId19"/>
      <p: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4" d="100"/>
          <a:sy n="94" d="100"/>
        </p:scale>
        <p:origin x="126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10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F4B78-C0DE-283B-2C34-F74A9C044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92BEBD-CA3E-EBB4-6B40-EEBFA59FB5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7B420C-3192-0F82-BCD7-65A4F2D121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F592DD-CD79-534B-407C-A98658DB8A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3353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E42E3-9BBE-5BE4-F74B-9C578F421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638846-E434-9953-6F12-2BAEA83796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90CB56-14CB-0F8D-261C-C9B875AEAB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ED3E52-5B2C-43DB-DCD9-D8B33F27BF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54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hyperlink" Target="mailto:marco.dibenedetto@isti.cnr.it" TargetMode="External"/><Relationship Id="rId4" Type="http://schemas.openxmlformats.org/officeDocument/2006/relationships/hyperlink" Target="https://aimh.isti.cnr.it/marcodibenedetto/virtual-worlds-2026-27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fabio.carrara@isti.cnr.it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imh.isti.cnr.it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3372" y="2516148"/>
            <a:ext cx="6170771" cy="771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050"/>
              </a:lnSpc>
              <a:buNone/>
            </a:pPr>
            <a:r>
              <a:rPr lang="en-US" sz="48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Virtual Worlds</a:t>
            </a:r>
            <a:endParaRPr lang="en-US" sz="4850" dirty="0"/>
          </a:p>
        </p:txBody>
      </p:sp>
      <p:sp>
        <p:nvSpPr>
          <p:cNvPr id="4" name="Text 1"/>
          <p:cNvSpPr/>
          <p:nvPr/>
        </p:nvSpPr>
        <p:spPr>
          <a:xfrm>
            <a:off x="6230556" y="3657600"/>
            <a:ext cx="7416403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6230556" y="4330065"/>
            <a:ext cx="7416403" cy="7896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100"/>
              </a:lnSpc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A.A. 2026/27</a:t>
            </a:r>
          </a:p>
          <a:p>
            <a:pPr algn="ctr">
              <a:lnSpc>
                <a:spcPts val="3100"/>
              </a:lnSpc>
            </a:pPr>
            <a:endParaRPr lang="en-US" sz="1900" dirty="0">
              <a:solidFill>
                <a:srgbClr val="E2E6E9"/>
              </a:solidFill>
              <a:latin typeface="Merriweather" pitchFamily="34" charset="0"/>
              <a:ea typeface="Merriweather" pitchFamily="34" charset="-122"/>
              <a:cs typeface="Merriweather" pitchFamily="34" charset="-120"/>
            </a:endParaRPr>
          </a:p>
          <a:p>
            <a:pPr algn="ctr">
              <a:lnSpc>
                <a:spcPts val="3100"/>
              </a:lnSpc>
            </a:pPr>
            <a:r>
              <a:rPr lang="en-US" sz="19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Dipartimento</a:t>
            </a: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di Informatica</a:t>
            </a:r>
          </a:p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Università di Pisa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6230556" y="5397341"/>
            <a:ext cx="7416403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endParaRPr lang="en-US" sz="1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798" y="951129"/>
            <a:ext cx="3989427" cy="598551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63064" y="1066443"/>
            <a:ext cx="8311039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5463064" y="6223873"/>
            <a:ext cx="8311039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172759" y="7809964"/>
            <a:ext cx="6920249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1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Virtual Worlds – A.A. 2026/27 – </a:t>
            </a:r>
            <a:r>
              <a:rPr lang="en-US" sz="11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Dipartimento</a:t>
            </a:r>
            <a:r>
              <a:rPr lang="en-US" sz="11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di Informatica – Università di Pisa</a:t>
            </a:r>
          </a:p>
        </p:txBody>
      </p:sp>
      <p:sp>
        <p:nvSpPr>
          <p:cNvPr id="10" name="Text 7"/>
          <p:cNvSpPr/>
          <p:nvPr/>
        </p:nvSpPr>
        <p:spPr>
          <a:xfrm>
            <a:off x="14147602" y="7671792"/>
            <a:ext cx="310039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50"/>
              </a:lnSpc>
              <a:buNone/>
            </a:pPr>
            <a:r>
              <a:rPr lang="en-US" sz="13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2</a:t>
            </a:r>
            <a:endParaRPr lang="en-US" sz="135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5B741FC-AD0A-19D0-43E2-13FC365B06B9}"/>
              </a:ext>
            </a:extLst>
          </p:cNvPr>
          <p:cNvGrpSpPr/>
          <p:nvPr/>
        </p:nvGrpSpPr>
        <p:grpSpPr>
          <a:xfrm>
            <a:off x="5463063" y="1261173"/>
            <a:ext cx="8311040" cy="5542120"/>
            <a:chOff x="5463063" y="1344454"/>
            <a:chExt cx="8311040" cy="5542120"/>
          </a:xfrm>
        </p:grpSpPr>
        <p:sp>
          <p:nvSpPr>
            <p:cNvPr id="14" name="Text 0">
              <a:extLst>
                <a:ext uri="{FF2B5EF4-FFF2-40B4-BE49-F238E27FC236}">
                  <a16:creationId xmlns:a16="http://schemas.microsoft.com/office/drawing/2014/main" id="{F77AE70A-BB71-4086-A9C6-5C5DE1649F3B}"/>
                </a:ext>
              </a:extLst>
            </p:cNvPr>
            <p:cNvSpPr/>
            <p:nvPr/>
          </p:nvSpPr>
          <p:spPr>
            <a:xfrm>
              <a:off x="5463063" y="1344454"/>
              <a:ext cx="7552181" cy="63817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4850"/>
                </a:lnSpc>
                <a:buNone/>
              </a:pPr>
              <a:r>
                <a:rPr lang="en-US" sz="3850" dirty="0">
                  <a:solidFill>
                    <a:srgbClr val="F5F0F0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Marco { Di Benedetto }, Ph.D.</a:t>
              </a:r>
              <a:endParaRPr lang="en-US" sz="3850" dirty="0"/>
            </a:p>
          </p:txBody>
        </p:sp>
        <p:sp>
          <p:nvSpPr>
            <p:cNvPr id="15" name="Text 1">
              <a:extLst>
                <a:ext uri="{FF2B5EF4-FFF2-40B4-BE49-F238E27FC236}">
                  <a16:creationId xmlns:a16="http://schemas.microsoft.com/office/drawing/2014/main" id="{A88EE08C-E14A-0863-2E7E-7B75C2C66944}"/>
                </a:ext>
              </a:extLst>
            </p:cNvPr>
            <p:cNvSpPr/>
            <p:nvPr/>
          </p:nvSpPr>
          <p:spPr>
            <a:xfrm>
              <a:off x="5463064" y="2213152"/>
              <a:ext cx="8311039" cy="70659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3100"/>
                </a:lnSpc>
                <a:buNone/>
              </a:pPr>
              <a:r>
                <a:rPr lang="en-US" sz="1900" dirty="0">
                  <a:solidFill>
                    <a:srgbClr val="E2E6E9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Senior Researcher @ CNR-ISTI-AIMH</a:t>
              </a:r>
              <a:endParaRPr lang="en-US" sz="1900" dirty="0"/>
            </a:p>
          </p:txBody>
        </p:sp>
        <p:sp>
          <p:nvSpPr>
            <p:cNvPr id="16" name="Text 2">
              <a:extLst>
                <a:ext uri="{FF2B5EF4-FFF2-40B4-BE49-F238E27FC236}">
                  <a16:creationId xmlns:a16="http://schemas.microsoft.com/office/drawing/2014/main" id="{B7C7721F-E5B6-F88D-0AA5-667211DE48E3}"/>
                </a:ext>
              </a:extLst>
            </p:cNvPr>
            <p:cNvSpPr/>
            <p:nvPr/>
          </p:nvSpPr>
          <p:spPr>
            <a:xfrm>
              <a:off x="5463064" y="3332361"/>
              <a:ext cx="8311039" cy="1704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3100"/>
                </a:lnSpc>
                <a:buNone/>
              </a:pPr>
              <a:r>
                <a:rPr lang="en-US" sz="1900" dirty="0">
                  <a:solidFill>
                    <a:srgbClr val="E2E6E9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Areas of Interest:</a:t>
              </a:r>
            </a:p>
            <a:p>
              <a:pPr marL="342900" indent="-342900" algn="l">
                <a:lnSpc>
                  <a:spcPts val="3100"/>
                </a:lnSpc>
                <a:buFont typeface="Arial" panose="020B0604020202020204" pitchFamily="34" charset="0"/>
                <a:buChar char="•"/>
              </a:pPr>
              <a:r>
                <a:rPr lang="en-US" sz="1900" dirty="0">
                  <a:solidFill>
                    <a:srgbClr val="FFFFFF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Artificial Intelligence</a:t>
              </a:r>
            </a:p>
            <a:p>
              <a:pPr marL="342900" indent="-342900" algn="l">
                <a:lnSpc>
                  <a:spcPts val="3100"/>
                </a:lnSpc>
                <a:buFont typeface="Arial" panose="020B0604020202020204" pitchFamily="34" charset="0"/>
                <a:buChar char="•"/>
              </a:pPr>
              <a:r>
                <a:rPr lang="en-US" sz="1900" dirty="0">
                  <a:solidFill>
                    <a:srgbClr val="FFFFFF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Computer Graphics</a:t>
              </a:r>
            </a:p>
            <a:p>
              <a:pPr marL="342900" indent="-342900" algn="l">
                <a:lnSpc>
                  <a:spcPts val="3100"/>
                </a:lnSpc>
                <a:buFont typeface="Arial" panose="020B0604020202020204" pitchFamily="34" charset="0"/>
                <a:buChar char="•"/>
              </a:pPr>
              <a:r>
                <a:rPr lang="en-US" sz="1900" dirty="0">
                  <a:solidFill>
                    <a:srgbClr val="FFFFFF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Computer Vision</a:t>
              </a:r>
            </a:p>
            <a:p>
              <a:pPr marL="342900" indent="-342900">
                <a:lnSpc>
                  <a:spcPts val="3100"/>
                </a:lnSpc>
                <a:buFont typeface="Arial" panose="020B0604020202020204" pitchFamily="34" charset="0"/>
                <a:buChar char="•"/>
              </a:pPr>
              <a:r>
                <a:rPr lang="en-US" sz="1900" dirty="0">
                  <a:solidFill>
                    <a:srgbClr val="FFFFFF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Agentic Systems</a:t>
              </a:r>
            </a:p>
            <a:p>
              <a:pPr marL="342900" indent="-342900">
                <a:lnSpc>
                  <a:spcPts val="3100"/>
                </a:lnSpc>
                <a:buFont typeface="Arial" panose="020B0604020202020204" pitchFamily="34" charset="0"/>
                <a:buChar char="•"/>
              </a:pPr>
              <a:endParaRPr lang="en-US" sz="1900" dirty="0">
                <a:solidFill>
                  <a:srgbClr val="FFFFFF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endParaRPr>
            </a:p>
            <a:p>
              <a:pPr>
                <a:lnSpc>
                  <a:spcPts val="3100"/>
                </a:lnSpc>
              </a:pPr>
              <a:r>
                <a:rPr lang="en-US" sz="1900" dirty="0">
                  <a:solidFill>
                    <a:srgbClr val="E2E6E9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Course Page:</a:t>
              </a:r>
              <a:br>
                <a:rPr lang="en-US" sz="1900" dirty="0">
                  <a:solidFill>
                    <a:srgbClr val="E2E6E9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</a:br>
              <a:r>
                <a:rPr lang="en-US" sz="1900" dirty="0">
                  <a:solidFill>
                    <a:srgbClr val="E2E6E9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  <a:hlinkClick r:id="rId4"/>
                </a:rPr>
                <a:t>https://aimh.isti.cnr.it/marcodibenedetto/virtual-worlds-2026-27/</a:t>
              </a:r>
              <a:endPara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endParaRPr>
            </a:p>
            <a:p>
              <a:pPr>
                <a:lnSpc>
                  <a:spcPts val="3100"/>
                </a:lnSpc>
              </a:pPr>
              <a:endParaRPr lang="en-US" sz="1900" dirty="0">
                <a:solidFill>
                  <a:srgbClr val="FFFFFF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endParaRPr>
            </a:p>
          </p:txBody>
        </p:sp>
        <p:sp>
          <p:nvSpPr>
            <p:cNvPr id="17" name="Text 3">
              <a:extLst>
                <a:ext uri="{FF2B5EF4-FFF2-40B4-BE49-F238E27FC236}">
                  <a16:creationId xmlns:a16="http://schemas.microsoft.com/office/drawing/2014/main" id="{971D3D94-038E-A7F3-ACF3-05EFD1FC3269}"/>
                </a:ext>
              </a:extLst>
            </p:cNvPr>
            <p:cNvSpPr/>
            <p:nvPr/>
          </p:nvSpPr>
          <p:spPr>
            <a:xfrm>
              <a:off x="5463064" y="6491763"/>
              <a:ext cx="8311039" cy="3948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3100"/>
                </a:lnSpc>
                <a:buNone/>
              </a:pPr>
              <a:r>
                <a:rPr lang="en-US" sz="1900" u="sng" dirty="0">
                  <a:solidFill>
                    <a:srgbClr val="609DFF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marco.dibenedetto@isti.cnr.it</a:t>
              </a:r>
              <a:endParaRPr lang="en-US" sz="1900" u="sng" dirty="0">
                <a:solidFill>
                  <a:srgbClr val="609DFF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798" y="942431"/>
            <a:ext cx="3989427" cy="547901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B50D013-F9BB-D290-C2A7-8536E684F50E}"/>
              </a:ext>
            </a:extLst>
          </p:cNvPr>
          <p:cNvGrpSpPr/>
          <p:nvPr/>
        </p:nvGrpSpPr>
        <p:grpSpPr>
          <a:xfrm>
            <a:off x="5463064" y="1261173"/>
            <a:ext cx="8311039" cy="4841534"/>
            <a:chOff x="5463064" y="1344454"/>
            <a:chExt cx="8311039" cy="4841534"/>
          </a:xfrm>
        </p:grpSpPr>
        <p:sp>
          <p:nvSpPr>
            <p:cNvPr id="3" name="Text 0"/>
            <p:cNvSpPr/>
            <p:nvPr/>
          </p:nvSpPr>
          <p:spPr>
            <a:xfrm>
              <a:off x="5463064" y="1344454"/>
              <a:ext cx="4936569" cy="63817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4850"/>
                </a:lnSpc>
                <a:buNone/>
              </a:pPr>
              <a:r>
                <a:rPr lang="en-US" sz="3850" dirty="0">
                  <a:solidFill>
                    <a:srgbClr val="F5F0F0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Fabio Carrara, Ph.D.</a:t>
              </a:r>
              <a:endParaRPr lang="en-US" sz="3850" dirty="0"/>
            </a:p>
          </p:txBody>
        </p:sp>
        <p:sp>
          <p:nvSpPr>
            <p:cNvPr id="4" name="Text 1"/>
            <p:cNvSpPr/>
            <p:nvPr/>
          </p:nvSpPr>
          <p:spPr>
            <a:xfrm>
              <a:off x="5463064" y="2213152"/>
              <a:ext cx="8311039" cy="70659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3100"/>
                </a:lnSpc>
                <a:buNone/>
              </a:pPr>
              <a:r>
                <a:rPr lang="en-US" sz="1900" dirty="0">
                  <a:solidFill>
                    <a:srgbClr val="E2E6E9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Senior Researcher @ CNR-ISTI-AIMH</a:t>
              </a:r>
              <a:endParaRPr lang="en-US" sz="1900" dirty="0"/>
            </a:p>
          </p:txBody>
        </p:sp>
        <p:sp>
          <p:nvSpPr>
            <p:cNvPr id="5" name="Text 2"/>
            <p:cNvSpPr/>
            <p:nvPr/>
          </p:nvSpPr>
          <p:spPr>
            <a:xfrm>
              <a:off x="5463064" y="3332361"/>
              <a:ext cx="8311039" cy="1704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3100"/>
                </a:lnSpc>
                <a:buNone/>
              </a:pPr>
              <a:r>
                <a:rPr lang="en-US" sz="1900" dirty="0">
                  <a:solidFill>
                    <a:srgbClr val="E2E6E9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Areas of Interest:</a:t>
              </a:r>
            </a:p>
            <a:p>
              <a:pPr marL="342900" indent="-342900" algn="l">
                <a:lnSpc>
                  <a:spcPts val="3100"/>
                </a:lnSpc>
                <a:buFont typeface="Arial" panose="020B0604020202020204" pitchFamily="34" charset="0"/>
                <a:buChar char="•"/>
              </a:pPr>
              <a:r>
                <a:rPr lang="en-US" sz="1900" dirty="0">
                  <a:solidFill>
                    <a:srgbClr val="FFFFFF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Artificial Intelligence</a:t>
              </a:r>
            </a:p>
            <a:p>
              <a:pPr marL="342900" indent="-342900" algn="l">
                <a:lnSpc>
                  <a:spcPts val="3100"/>
                </a:lnSpc>
                <a:buFont typeface="Arial" panose="020B0604020202020204" pitchFamily="34" charset="0"/>
                <a:buChar char="•"/>
              </a:pPr>
              <a:r>
                <a:rPr lang="en-US" sz="1900" dirty="0">
                  <a:solidFill>
                    <a:srgbClr val="FFFFFF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Computer Vision</a:t>
              </a:r>
            </a:p>
            <a:p>
              <a:pPr marL="342900" indent="-342900" algn="l">
                <a:lnSpc>
                  <a:spcPts val="3100"/>
                </a:lnSpc>
                <a:buFont typeface="Arial" panose="020B0604020202020204" pitchFamily="34" charset="0"/>
                <a:buChar char="•"/>
              </a:pPr>
              <a:r>
                <a:rPr lang="en-US" sz="1900" dirty="0">
                  <a:solidFill>
                    <a:srgbClr val="FFFFFF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Multimedia Information Retrieval</a:t>
              </a:r>
              <a:endParaRPr lang="en-US" sz="1900" dirty="0"/>
            </a:p>
          </p:txBody>
        </p:sp>
        <p:sp>
          <p:nvSpPr>
            <p:cNvPr id="6" name="Text 3"/>
            <p:cNvSpPr/>
            <p:nvPr/>
          </p:nvSpPr>
          <p:spPr>
            <a:xfrm>
              <a:off x="5463064" y="5791177"/>
              <a:ext cx="8311039" cy="39481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3100"/>
                </a:lnSpc>
                <a:buNone/>
              </a:pPr>
              <a:r>
                <a:rPr lang="en-US" sz="1900" u="sng" dirty="0">
                  <a:solidFill>
                    <a:srgbClr val="609DFF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fabio.carrara@isti.cnr.it</a:t>
              </a:r>
              <a:endParaRPr lang="en-US" sz="1900" dirty="0"/>
            </a:p>
          </p:txBody>
        </p:sp>
      </p:grpSp>
      <p:sp>
        <p:nvSpPr>
          <p:cNvPr id="8" name="Text 5"/>
          <p:cNvSpPr/>
          <p:nvPr/>
        </p:nvSpPr>
        <p:spPr>
          <a:xfrm>
            <a:off x="14151412" y="7671792"/>
            <a:ext cx="306229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50"/>
              </a:lnSpc>
              <a:buNone/>
            </a:pPr>
            <a:r>
              <a:rPr lang="en-US" sz="13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3</a:t>
            </a:r>
            <a:endParaRPr lang="en-US" sz="1350" dirty="0"/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01496EA5-0C8D-3CEE-ABF0-0E7B6F487BC5}"/>
              </a:ext>
            </a:extLst>
          </p:cNvPr>
          <p:cNvSpPr/>
          <p:nvPr/>
        </p:nvSpPr>
        <p:spPr>
          <a:xfrm>
            <a:off x="172759" y="7809964"/>
            <a:ext cx="6920249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1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Virtual Worlds – A.A. 2026/27 – </a:t>
            </a:r>
            <a:r>
              <a:rPr lang="en-US" sz="11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Dipartimento</a:t>
            </a:r>
            <a:r>
              <a:rPr lang="en-US" sz="11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di Informatica – Università di Pisa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5938" y="812125"/>
            <a:ext cx="6077069" cy="6343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50"/>
              </a:lnSpc>
              <a:buNone/>
            </a:pPr>
            <a:r>
              <a:rPr lang="en-US" sz="39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Our Research Laboratory</a:t>
            </a:r>
            <a:endParaRPr lang="en-US" sz="3950" dirty="0"/>
          </a:p>
        </p:txBody>
      </p:sp>
      <p:sp>
        <p:nvSpPr>
          <p:cNvPr id="3" name="Text 1"/>
          <p:cNvSpPr/>
          <p:nvPr/>
        </p:nvSpPr>
        <p:spPr>
          <a:xfrm>
            <a:off x="835938" y="1750933"/>
            <a:ext cx="11460123" cy="6343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Artificial Intelligence for Media and Humanities - </a:t>
            </a:r>
            <a:r>
              <a:rPr lang="en-US" sz="1950" i="1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AIMH</a:t>
            </a:r>
            <a:r>
              <a:rPr lang="en-US" sz="19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- </a:t>
            </a:r>
            <a:r>
              <a:rPr lang="en-US" sz="1950" u="sng" dirty="0">
                <a:solidFill>
                  <a:srgbClr val="609DFF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https://aimh.isti.cnr.it/</a:t>
            </a:r>
            <a:endParaRPr lang="en-US" sz="19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938" y="2340768"/>
            <a:ext cx="12773870" cy="530771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124265" y="7856339"/>
            <a:ext cx="338971" cy="2674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00"/>
              </a:lnSpc>
              <a:buNone/>
            </a:pPr>
            <a:r>
              <a:rPr lang="en-US" sz="13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4</a:t>
            </a:r>
            <a:endParaRPr lang="en-US" sz="13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D2A19320-FA40-C05A-AA99-C2955E766978}"/>
              </a:ext>
            </a:extLst>
          </p:cNvPr>
          <p:cNvSpPr/>
          <p:nvPr/>
        </p:nvSpPr>
        <p:spPr>
          <a:xfrm>
            <a:off x="172759" y="7809964"/>
            <a:ext cx="6920249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1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Virtual Worlds – A.A. 2026/27 – </a:t>
            </a:r>
            <a:r>
              <a:rPr lang="en-US" sz="11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Dipartimento</a:t>
            </a:r>
            <a:r>
              <a:rPr lang="en-US" sz="11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di Informatica – Università di Pisa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1963222"/>
            <a:ext cx="6314242" cy="771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Assessment Methods</a:t>
            </a:r>
            <a:endParaRPr lang="en-US" sz="48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798" y="3228142"/>
            <a:ext cx="616982" cy="61698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63798" y="4153614"/>
            <a:ext cx="3085386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Mini-Project …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863798" y="4687133"/>
            <a:ext cx="6297097" cy="1579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Work in groups of 2-3 students to develop a Python or JavaScript application. You can choose from an assigned topic or propose your own project</a:t>
            </a:r>
            <a:b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</a:b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(subject to agreement).</a:t>
            </a:r>
            <a:endParaRPr lang="en-US" sz="19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9386" y="3228142"/>
            <a:ext cx="616982" cy="61698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469386" y="4153614"/>
            <a:ext cx="3673316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… AND Oral Presentation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7469386" y="4687133"/>
            <a:ext cx="6297216" cy="11844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Present your project orally to demonstrate your work and understanding. This will include questions about your project and general course content</a:t>
            </a:r>
          </a:p>
          <a:p>
            <a:pPr marL="0" indent="0" algn="l">
              <a:lnSpc>
                <a:spcPts val="3100"/>
              </a:lnSpc>
              <a:buNone/>
            </a:pPr>
            <a:endParaRPr lang="en-US" sz="1900" dirty="0">
              <a:solidFill>
                <a:srgbClr val="E2E6E9"/>
              </a:solidFill>
              <a:latin typeface="Merriweather" pitchFamily="34" charset="0"/>
              <a:ea typeface="Merriweather" pitchFamily="34" charset="-122"/>
              <a:cs typeface="Merriweather" pitchFamily="34" charset="-120"/>
            </a:endParaRPr>
          </a:p>
          <a:p>
            <a:pPr marL="342900" indent="-342900" algn="l">
              <a:lnSpc>
                <a:spcPts val="3100"/>
              </a:lnSpc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Proactive commitment for </a:t>
            </a:r>
            <a:r>
              <a:rPr lang="en-US" sz="1900" i="1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attending students</a:t>
            </a:r>
          </a:p>
          <a:p>
            <a:pPr marL="342900" indent="-342900" algn="l">
              <a:lnSpc>
                <a:spcPts val="3100"/>
              </a:lnSpc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More detailed oral session for </a:t>
            </a:r>
            <a:r>
              <a:rPr lang="en-US" sz="1900" i="1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working students</a:t>
            </a:r>
            <a:endParaRPr lang="en-US" sz="1900" dirty="0"/>
          </a:p>
        </p:txBody>
      </p:sp>
      <p:sp>
        <p:nvSpPr>
          <p:cNvPr id="10" name="Text 6"/>
          <p:cNvSpPr/>
          <p:nvPr/>
        </p:nvSpPr>
        <p:spPr>
          <a:xfrm>
            <a:off x="14149387" y="7671792"/>
            <a:ext cx="308253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50"/>
              </a:lnSpc>
              <a:buNone/>
            </a:pPr>
            <a:r>
              <a:rPr lang="en-US" sz="13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5</a:t>
            </a:r>
            <a:endParaRPr lang="en-US" sz="1350" dirty="0"/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8A262970-14DF-BC0B-3603-64EDFC6B6DC3}"/>
              </a:ext>
            </a:extLst>
          </p:cNvPr>
          <p:cNvSpPr/>
          <p:nvPr/>
        </p:nvSpPr>
        <p:spPr>
          <a:xfrm>
            <a:off x="172759" y="7809964"/>
            <a:ext cx="6920249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1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Virtual Worlds – A.A. 2026/27 – </a:t>
            </a:r>
            <a:r>
              <a:rPr lang="en-US" sz="11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Dipartimento</a:t>
            </a:r>
            <a:r>
              <a:rPr lang="en-US" sz="11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di Informatica – Università di Pisa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2A6C0-4FB8-EEB6-8D78-07989E613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3B4BF337-C43A-51D6-AC51-BC0E149A3DC5}"/>
              </a:ext>
            </a:extLst>
          </p:cNvPr>
          <p:cNvSpPr/>
          <p:nvPr/>
        </p:nvSpPr>
        <p:spPr>
          <a:xfrm>
            <a:off x="863798" y="1963222"/>
            <a:ext cx="6314242" cy="771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Assessment Methods – Course Project</a:t>
            </a:r>
            <a:endParaRPr lang="en-US" sz="4850" dirty="0"/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47F5D8D9-DAE1-29A5-FC1A-3B7AF42459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798" y="3228142"/>
            <a:ext cx="616982" cy="616982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08136409-E6A3-3533-1561-A7130EA1B468}"/>
              </a:ext>
            </a:extLst>
          </p:cNvPr>
          <p:cNvSpPr/>
          <p:nvPr/>
        </p:nvSpPr>
        <p:spPr>
          <a:xfrm>
            <a:off x="863798" y="4153614"/>
            <a:ext cx="3085386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000"/>
              </a:lnSpc>
            </a:pPr>
            <a:r>
              <a:rPr lang="en-US" sz="2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TO BE CONFIRMED</a:t>
            </a:r>
            <a:endParaRPr lang="en-US" sz="24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A5891E06-7775-FD43-0831-89BBBA3925D1}"/>
              </a:ext>
            </a:extLst>
          </p:cNvPr>
          <p:cNvSpPr/>
          <p:nvPr/>
        </p:nvSpPr>
        <p:spPr>
          <a:xfrm>
            <a:off x="863798" y="4687133"/>
            <a:ext cx="6560821" cy="1579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A shared, course-wide project that will partition students into teams, to which a single and independent part of the system will be assigned.</a:t>
            </a:r>
            <a:b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</a:br>
            <a:b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</a:b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Topics will be related to agentic systems,</a:t>
            </a:r>
            <a:b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</a:b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reinforcement learning, virtual world training,</a:t>
            </a:r>
            <a:b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</a:b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2d/3D computer vision, XR, app deployment.</a:t>
            </a:r>
            <a:endParaRPr lang="en-US" sz="1900" dirty="0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C7447B0C-58AE-1505-BB21-6EFB3398C1FB}"/>
              </a:ext>
            </a:extLst>
          </p:cNvPr>
          <p:cNvSpPr/>
          <p:nvPr/>
        </p:nvSpPr>
        <p:spPr>
          <a:xfrm>
            <a:off x="14149387" y="7671792"/>
            <a:ext cx="308253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50"/>
              </a:lnSpc>
              <a:buNone/>
            </a:pPr>
            <a:r>
              <a:rPr lang="en-US" sz="13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5-bis</a:t>
            </a:r>
            <a:endParaRPr lang="en-US" sz="1350" dirty="0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992D0D97-17FC-4613-89F4-28FBC88B47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3462178"/>
            <a:ext cx="7030439" cy="3954622"/>
          </a:xfrm>
          <a:prstGeom prst="rect">
            <a:avLst/>
          </a:prstGeom>
        </p:spPr>
      </p:pic>
      <p:sp>
        <p:nvSpPr>
          <p:cNvPr id="7" name="Text 6">
            <a:extLst>
              <a:ext uri="{FF2B5EF4-FFF2-40B4-BE49-F238E27FC236}">
                <a16:creationId xmlns:a16="http://schemas.microsoft.com/office/drawing/2014/main" id="{DF32B954-26AB-D557-5F30-03DBF9D739AF}"/>
              </a:ext>
            </a:extLst>
          </p:cNvPr>
          <p:cNvSpPr/>
          <p:nvPr/>
        </p:nvSpPr>
        <p:spPr>
          <a:xfrm>
            <a:off x="172759" y="7809964"/>
            <a:ext cx="6920249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1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Virtual Worlds – A.A. 2026/27 – </a:t>
            </a:r>
            <a:r>
              <a:rPr lang="en-US" sz="11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Dipartimento</a:t>
            </a:r>
            <a:r>
              <a:rPr lang="en-US" sz="11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di Informatica – Università di Pisa</a:t>
            </a:r>
          </a:p>
        </p:txBody>
      </p:sp>
    </p:spTree>
    <p:extLst>
      <p:ext uri="{BB962C8B-B14F-4D97-AF65-F5344CB8AC3E}">
        <p14:creationId xmlns:p14="http://schemas.microsoft.com/office/powerpoint/2010/main" val="1423016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2160627"/>
            <a:ext cx="6170771" cy="771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Communications</a:t>
            </a:r>
            <a:endParaRPr lang="en-US" sz="48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798" y="3425547"/>
            <a:ext cx="616982" cy="61698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63798" y="4351020"/>
            <a:ext cx="3379708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Direct Communication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863798" y="4884539"/>
            <a:ext cx="6297097" cy="7896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For quick questions and immediate feedback, reach us directly via </a:t>
            </a:r>
            <a:r>
              <a:rPr lang="en-US" sz="1900" b="1" dirty="0">
                <a:solidFill>
                  <a:schemeClr val="accent1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CNR-ISTI</a:t>
            </a: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email or after lessons.</a:t>
            </a:r>
            <a:endParaRPr lang="en-US" sz="19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9386" y="3425547"/>
            <a:ext cx="616982" cy="61698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469386" y="4351020"/>
            <a:ext cx="3093125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Scheduled Reception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7469386" y="4884539"/>
            <a:ext cx="6297216" cy="11844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For in-depth discussions or specific inquiries, see us after lessons or schedule dedicated reception hours by agreeing on a time via email.</a:t>
            </a:r>
            <a:endParaRPr lang="en-US" sz="1900" dirty="0"/>
          </a:p>
        </p:txBody>
      </p:sp>
      <p:sp>
        <p:nvSpPr>
          <p:cNvPr id="10" name="Text 6"/>
          <p:cNvSpPr/>
          <p:nvPr/>
        </p:nvSpPr>
        <p:spPr>
          <a:xfrm>
            <a:off x="14145935" y="7671792"/>
            <a:ext cx="311706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50"/>
              </a:lnSpc>
              <a:buNone/>
            </a:pPr>
            <a:r>
              <a:rPr lang="en-US" sz="13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6</a:t>
            </a:r>
            <a:endParaRPr lang="en-US" sz="1350" dirty="0"/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B342D97F-622B-9BBE-F784-2B3F803B17CE}"/>
              </a:ext>
            </a:extLst>
          </p:cNvPr>
          <p:cNvSpPr/>
          <p:nvPr/>
        </p:nvSpPr>
        <p:spPr>
          <a:xfrm>
            <a:off x="172759" y="7809964"/>
            <a:ext cx="6920249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1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Virtual Worlds – A.A. 2026/27 – </a:t>
            </a:r>
            <a:r>
              <a:rPr lang="en-US" sz="11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Dipartimento</a:t>
            </a:r>
            <a:r>
              <a:rPr lang="en-US" sz="11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di Informatica – Università di Pisa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1028700"/>
            <a:ext cx="6170771" cy="771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Course Context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63799" y="2133303"/>
            <a:ext cx="12902803" cy="7896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The course is divided into two parts, each focusing on different aspects of Virtual Worlds and AI</a:t>
            </a:r>
            <a:b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</a:b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(12 + 12 == 24 lessons of about 2 hours each)</a:t>
            </a:r>
            <a:endParaRPr lang="en-US" sz="19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798" y="3360896"/>
            <a:ext cx="616982" cy="61698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3798" y="4286369"/>
            <a:ext cx="4643557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Part 1: Marco Di Benedetto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863798" y="4819888"/>
            <a:ext cx="6297097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Virtual Worlds &amp; Reality Fusion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863798" y="5362694"/>
            <a:ext cx="6297097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Digital Content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863798" y="5843826"/>
            <a:ext cx="6297097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Computer Graphics / XR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863798" y="6324957"/>
            <a:ext cx="6297097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Reinforcement Learning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863798" y="6806089"/>
            <a:ext cx="6297097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Agentic Systems</a:t>
            </a:r>
            <a:endParaRPr lang="en-US" sz="19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9386" y="3360896"/>
            <a:ext cx="616982" cy="61698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469386" y="4286369"/>
            <a:ext cx="3085386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Part 2: Fabio Carrara</a:t>
            </a:r>
            <a:endParaRPr lang="en-US" sz="2400" dirty="0"/>
          </a:p>
        </p:txBody>
      </p:sp>
      <p:sp>
        <p:nvSpPr>
          <p:cNvPr id="13" name="Text 9"/>
          <p:cNvSpPr/>
          <p:nvPr/>
        </p:nvSpPr>
        <p:spPr>
          <a:xfrm>
            <a:off x="7469386" y="4819888"/>
            <a:ext cx="6297216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AI &amp; Sensing</a:t>
            </a:r>
            <a:endParaRPr lang="en-US" sz="1900" dirty="0"/>
          </a:p>
        </p:txBody>
      </p:sp>
      <p:sp>
        <p:nvSpPr>
          <p:cNvPr id="14" name="Text 10"/>
          <p:cNvSpPr/>
          <p:nvPr/>
        </p:nvSpPr>
        <p:spPr>
          <a:xfrm>
            <a:off x="7469386" y="5362694"/>
            <a:ext cx="6297216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3D Deep Learning</a:t>
            </a:r>
            <a:endParaRPr lang="en-US" sz="1900" dirty="0"/>
          </a:p>
        </p:txBody>
      </p:sp>
      <p:sp>
        <p:nvSpPr>
          <p:cNvPr id="15" name="Text 11"/>
          <p:cNvSpPr/>
          <p:nvPr/>
        </p:nvSpPr>
        <p:spPr>
          <a:xfrm>
            <a:off x="7469386" y="5843826"/>
            <a:ext cx="6297216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Human Pose Estimation</a:t>
            </a:r>
            <a:endParaRPr lang="en-US" sz="1900" dirty="0"/>
          </a:p>
        </p:txBody>
      </p:sp>
      <p:sp>
        <p:nvSpPr>
          <p:cNvPr id="16" name="Text 12"/>
          <p:cNvSpPr/>
          <p:nvPr/>
        </p:nvSpPr>
        <p:spPr>
          <a:xfrm>
            <a:off x="7469386" y="6324957"/>
            <a:ext cx="6297216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Open-Vocabulary Perception</a:t>
            </a:r>
            <a:endParaRPr lang="en-US" sz="1900" dirty="0"/>
          </a:p>
        </p:txBody>
      </p:sp>
      <p:sp>
        <p:nvSpPr>
          <p:cNvPr id="17" name="Text 13"/>
          <p:cNvSpPr/>
          <p:nvPr/>
        </p:nvSpPr>
        <p:spPr>
          <a:xfrm>
            <a:off x="7469386" y="6806089"/>
            <a:ext cx="6297216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Edge AI</a:t>
            </a:r>
            <a:endParaRPr lang="en-US" sz="1900" dirty="0"/>
          </a:p>
        </p:txBody>
      </p:sp>
      <p:sp>
        <p:nvSpPr>
          <p:cNvPr id="19" name="Text 15"/>
          <p:cNvSpPr/>
          <p:nvPr/>
        </p:nvSpPr>
        <p:spPr>
          <a:xfrm>
            <a:off x="14151888" y="7671792"/>
            <a:ext cx="305753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50"/>
              </a:lnSpc>
              <a:buNone/>
            </a:pPr>
            <a:r>
              <a:rPr lang="en-US" sz="13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7</a:t>
            </a:r>
            <a:endParaRPr lang="en-US" sz="1350" dirty="0"/>
          </a:p>
        </p:txBody>
      </p:sp>
      <p:sp>
        <p:nvSpPr>
          <p:cNvPr id="21" name="Text 6">
            <a:extLst>
              <a:ext uri="{FF2B5EF4-FFF2-40B4-BE49-F238E27FC236}">
                <a16:creationId xmlns:a16="http://schemas.microsoft.com/office/drawing/2014/main" id="{7D3A83D4-B1C0-2C12-58D6-FB98A6B2F8E5}"/>
              </a:ext>
            </a:extLst>
          </p:cNvPr>
          <p:cNvSpPr/>
          <p:nvPr/>
        </p:nvSpPr>
        <p:spPr>
          <a:xfrm>
            <a:off x="172759" y="7809964"/>
            <a:ext cx="6920249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1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Virtual Worlds – A.A. 2026/27 – </a:t>
            </a:r>
            <a:r>
              <a:rPr lang="en-US" sz="11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Dipartimento</a:t>
            </a:r>
            <a:r>
              <a:rPr lang="en-US" sz="11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di Informatica – Università di Pisa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1264563"/>
            <a:ext cx="6811208" cy="771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Course Context - Part 1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63798" y="2593165"/>
            <a:ext cx="5633204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100"/>
              </a:lnSpc>
            </a:pPr>
            <a:r>
              <a:rPr lang="en-US" sz="32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Virtual Worlds &amp; Reality Fusion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63798" y="3362444"/>
            <a:ext cx="6150293" cy="36963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Explore the intersection of virtual worlds and artificial intelligence.</a:t>
            </a:r>
          </a:p>
          <a:p>
            <a:pPr>
              <a:lnSpc>
                <a:spcPts val="3100"/>
              </a:lnSpc>
            </a:pPr>
            <a:b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</a:b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As future leaders in IT and digital health, understanding these technologies is crucial for advancing medical education, training, and patient care.</a:t>
            </a:r>
            <a:b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</a:br>
            <a:b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</a:b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We'll examine both theoretical foundations and practical implementations.</a:t>
            </a:r>
            <a:endParaRPr lang="en-US" sz="1900" dirty="0"/>
          </a:p>
          <a:p>
            <a:pPr marL="0" indent="0" algn="l">
              <a:lnSpc>
                <a:spcPts val="3100"/>
              </a:lnSpc>
              <a:buNone/>
            </a:pPr>
            <a:endParaRPr lang="en-US" sz="19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929" y="2683669"/>
            <a:ext cx="6150293" cy="2859881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147483" y="7671792"/>
            <a:ext cx="310158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50"/>
              </a:lnSpc>
              <a:buNone/>
            </a:pPr>
            <a:r>
              <a:rPr lang="en-US" sz="13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8</a:t>
            </a:r>
            <a:endParaRPr lang="en-US" sz="135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7250CBFC-0FEA-18EA-B9C8-C98FCE491313}"/>
              </a:ext>
            </a:extLst>
          </p:cNvPr>
          <p:cNvSpPr/>
          <p:nvPr/>
        </p:nvSpPr>
        <p:spPr>
          <a:xfrm>
            <a:off x="172759" y="7809964"/>
            <a:ext cx="6920249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1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Virtual Worlds – A.A. 2026/27 – </a:t>
            </a:r>
            <a:r>
              <a:rPr lang="en-US" sz="11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Dipartimento</a:t>
            </a:r>
            <a:r>
              <a:rPr lang="en-US" sz="11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di Informatica – Università di Pisa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925473"/>
            <a:ext cx="5344478" cy="501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Learning Objectives - Part 1</a:t>
            </a:r>
            <a:endParaRPr lang="en-US" sz="3150" dirty="0"/>
          </a:p>
        </p:txBody>
      </p:sp>
      <p:sp>
        <p:nvSpPr>
          <p:cNvPr id="3" name="Shape 1"/>
          <p:cNvSpPr/>
          <p:nvPr/>
        </p:nvSpPr>
        <p:spPr>
          <a:xfrm>
            <a:off x="863798" y="1747718"/>
            <a:ext cx="360878" cy="360878"/>
          </a:xfrm>
          <a:prstGeom prst="roundRect">
            <a:avLst>
              <a:gd name="adj" fmla="val 18673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923865" y="1777722"/>
            <a:ext cx="240625" cy="300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8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1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1385054" y="1802844"/>
            <a:ext cx="5145762" cy="2506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Define virtual worlds and their foundational concepts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1385054" y="2149673"/>
            <a:ext cx="12381548" cy="256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Establishes core virtual world architectures, digital twin theory with 3D digitalization techniques, and synthetic data generation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863798" y="2727246"/>
            <a:ext cx="360878" cy="360878"/>
          </a:xfrm>
          <a:prstGeom prst="roundRect">
            <a:avLst>
              <a:gd name="adj" fmla="val 18673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923865" y="2757249"/>
            <a:ext cx="240625" cy="300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8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2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1385054" y="2782372"/>
            <a:ext cx="3248382" cy="2506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Computer Graphics fundamentals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385054" y="3129201"/>
            <a:ext cx="12381548" cy="256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Covers 3D geometry representations, materials/texturing/rendering principles, and hands-on programming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863798" y="3706773"/>
            <a:ext cx="360878" cy="360878"/>
          </a:xfrm>
          <a:prstGeom prst="roundRect">
            <a:avLst>
              <a:gd name="adj" fmla="val 18673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923865" y="3736777"/>
            <a:ext cx="240625" cy="300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8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3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1385054" y="3761899"/>
            <a:ext cx="2968823" cy="2506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Extended Reality Technologies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1385054" y="4108728"/>
            <a:ext cx="12381548" cy="256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Explores the AR/VR/MR continuum for immersive applications, including tracking systems, SLAM algorithms, and registration techniques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863798" y="4686300"/>
            <a:ext cx="360878" cy="360878"/>
          </a:xfrm>
          <a:prstGeom prst="roundRect">
            <a:avLst>
              <a:gd name="adj" fmla="val 18673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923865" y="4716304"/>
            <a:ext cx="240625" cy="300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8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4</a:t>
            </a:r>
            <a:endParaRPr lang="en-US" sz="1850" dirty="0"/>
          </a:p>
        </p:txBody>
      </p:sp>
      <p:sp>
        <p:nvSpPr>
          <p:cNvPr id="17" name="Text 15"/>
          <p:cNvSpPr/>
          <p:nvPr/>
        </p:nvSpPr>
        <p:spPr>
          <a:xfrm>
            <a:off x="1385054" y="4741426"/>
            <a:ext cx="2343388" cy="2506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Advanced AI Integration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1385054" y="5088255"/>
            <a:ext cx="12381548" cy="256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Introduces reinforcement learning for virtual modeling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863798" y="5665827"/>
            <a:ext cx="360878" cy="360878"/>
          </a:xfrm>
          <a:prstGeom prst="roundRect">
            <a:avLst>
              <a:gd name="adj" fmla="val 18673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923865" y="5695831"/>
            <a:ext cx="240625" cy="300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8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5</a:t>
            </a:r>
            <a:endParaRPr lang="en-US" sz="1850" dirty="0"/>
          </a:p>
        </p:txBody>
      </p:sp>
      <p:sp>
        <p:nvSpPr>
          <p:cNvPr id="21" name="Text 19"/>
          <p:cNvSpPr/>
          <p:nvPr/>
        </p:nvSpPr>
        <p:spPr>
          <a:xfrm>
            <a:off x="1385054" y="5720953"/>
            <a:ext cx="2536269" cy="2506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Practical Focus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1385054" y="6067782"/>
            <a:ext cx="12381548" cy="256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Apply concepts to real scenarios including training, digital twins, PPE detection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863798" y="6645354"/>
            <a:ext cx="360878" cy="360878"/>
          </a:xfrm>
          <a:prstGeom prst="roundRect">
            <a:avLst>
              <a:gd name="adj" fmla="val 18673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923865" y="6675358"/>
            <a:ext cx="240625" cy="300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8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6</a:t>
            </a:r>
            <a:endParaRPr lang="en-US" sz="1850" dirty="0"/>
          </a:p>
        </p:txBody>
      </p:sp>
      <p:sp>
        <p:nvSpPr>
          <p:cNvPr id="25" name="Text 23"/>
          <p:cNvSpPr/>
          <p:nvPr/>
        </p:nvSpPr>
        <p:spPr>
          <a:xfrm>
            <a:off x="1385054" y="6700480"/>
            <a:ext cx="2694384" cy="2506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Comprehensive Assessment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1385054" y="7047309"/>
            <a:ext cx="12381548" cy="256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Combines weekly implementation tasks with a final team project integrating digital twins, synthetic data generation, and interactive visualization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14034254" y="7671792"/>
            <a:ext cx="423386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50"/>
              </a:lnSpc>
              <a:buNone/>
            </a:pPr>
            <a:r>
              <a:rPr lang="en-US" sz="13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9</a:t>
            </a:r>
            <a:endParaRPr lang="en-US" sz="1350" dirty="0"/>
          </a:p>
        </p:txBody>
      </p:sp>
      <p:sp>
        <p:nvSpPr>
          <p:cNvPr id="30" name="Text 6">
            <a:extLst>
              <a:ext uri="{FF2B5EF4-FFF2-40B4-BE49-F238E27FC236}">
                <a16:creationId xmlns:a16="http://schemas.microsoft.com/office/drawing/2014/main" id="{368653C1-9836-8758-027E-FF2A9534FA45}"/>
              </a:ext>
            </a:extLst>
          </p:cNvPr>
          <p:cNvSpPr/>
          <p:nvPr/>
        </p:nvSpPr>
        <p:spPr>
          <a:xfrm>
            <a:off x="172759" y="7809964"/>
            <a:ext cx="6920249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1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Virtual Worlds – A.A. 2026/27 – </a:t>
            </a:r>
            <a:r>
              <a:rPr lang="en-US" sz="11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Dipartimento</a:t>
            </a:r>
            <a:r>
              <a:rPr lang="en-US" sz="11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di Informatica – Università di Pisa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1178123"/>
            <a:ext cx="6898481" cy="771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Course Context - Part 2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63798" y="2365831"/>
            <a:ext cx="5633204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100"/>
              </a:lnSpc>
            </a:pPr>
            <a:r>
              <a:rPr lang="en-US" sz="32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AI &amp; Sensing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63798" y="3041679"/>
            <a:ext cx="6150293" cy="3553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Examine how artificial intelligence leverages virtual worlds as both environments and tools.</a:t>
            </a:r>
            <a:b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</a:br>
            <a:b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</a:b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We will study how AI systems perceive, learn, and act within 3D spaces, and how virtual worlds provide a unique setting for training, evaluating, and deploying these systems.</a:t>
            </a:r>
            <a:b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</a:br>
            <a:b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</a:b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The focus is on bridging theory and practice to understand the role of AI in shaping the future of interactive and intelligent virtual environments.</a:t>
            </a:r>
            <a:endParaRPr lang="en-US" sz="19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929" y="2597229"/>
            <a:ext cx="6150293" cy="34594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068425" y="7671792"/>
            <a:ext cx="389215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50"/>
              </a:lnSpc>
              <a:buNone/>
            </a:pPr>
            <a:r>
              <a:rPr lang="en-US" sz="13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10</a:t>
            </a:r>
            <a:endParaRPr lang="en-US" sz="135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9393B6F1-03A9-D07C-AAAD-F0E805076AE4}"/>
              </a:ext>
            </a:extLst>
          </p:cNvPr>
          <p:cNvSpPr/>
          <p:nvPr/>
        </p:nvSpPr>
        <p:spPr>
          <a:xfrm>
            <a:off x="172759" y="7809964"/>
            <a:ext cx="6920249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1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Virtual Worlds – A.A. 2026/27 – </a:t>
            </a:r>
            <a:r>
              <a:rPr lang="en-US" sz="11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Dipartimento</a:t>
            </a:r>
            <a:r>
              <a:rPr lang="en-US" sz="11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di Informatica – Università di Pisa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1030248"/>
            <a:ext cx="8310205" cy="771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Learning Objectives - Part 2</a:t>
            </a:r>
            <a:endParaRPr lang="en-US" sz="4850" dirty="0"/>
          </a:p>
        </p:txBody>
      </p:sp>
      <p:sp>
        <p:nvSpPr>
          <p:cNvPr id="3" name="Shape 1"/>
          <p:cNvSpPr/>
          <p:nvPr/>
        </p:nvSpPr>
        <p:spPr>
          <a:xfrm>
            <a:off x="863798" y="2295168"/>
            <a:ext cx="555308" cy="555308"/>
          </a:xfrm>
          <a:prstGeom prst="roundRect">
            <a:avLst>
              <a:gd name="adj" fmla="val 18669"/>
            </a:avLst>
          </a:prstGeom>
          <a:solidFill>
            <a:srgbClr val="003180"/>
          </a:solidFill>
          <a:ln w="15240">
            <a:solidFill>
              <a:srgbClr val="194A9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956370" y="2341424"/>
            <a:ext cx="370165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1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1665923" y="2379940"/>
            <a:ext cx="12100679" cy="771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Explain the role of AI in understanding and navigating virtual worlds: Connect perception methods to the challenges of complex 3D spaces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863798" y="3644622"/>
            <a:ext cx="555308" cy="555308"/>
          </a:xfrm>
          <a:prstGeom prst="roundRect">
            <a:avLst>
              <a:gd name="adj" fmla="val 18669"/>
            </a:avLst>
          </a:prstGeom>
          <a:solidFill>
            <a:srgbClr val="003180"/>
          </a:solidFill>
          <a:ln w="15240">
            <a:solidFill>
              <a:srgbClr val="194A9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56370" y="3690878"/>
            <a:ext cx="370165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2</a:t>
            </a:r>
            <a:endParaRPr lang="en-US" sz="2900" dirty="0"/>
          </a:p>
        </p:txBody>
      </p:sp>
      <p:sp>
        <p:nvSpPr>
          <p:cNvPr id="8" name="Text 6"/>
          <p:cNvSpPr/>
          <p:nvPr/>
        </p:nvSpPr>
        <p:spPr>
          <a:xfrm>
            <a:off x="1665923" y="3729395"/>
            <a:ext cx="12100679" cy="771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Compare representations and models for AI in virtual environments: Evaluate how different approaches enable recognition and interaction in synthetic worlds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863798" y="4994077"/>
            <a:ext cx="555308" cy="555308"/>
          </a:xfrm>
          <a:prstGeom prst="roundRect">
            <a:avLst>
              <a:gd name="adj" fmla="val 18669"/>
            </a:avLst>
          </a:prstGeom>
          <a:solidFill>
            <a:srgbClr val="003180"/>
          </a:solidFill>
          <a:ln w="15240">
            <a:solidFill>
              <a:srgbClr val="194A9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956370" y="5040332"/>
            <a:ext cx="370165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3</a:t>
            </a:r>
            <a:endParaRPr lang="en-US" sz="2900" dirty="0"/>
          </a:p>
        </p:txBody>
      </p:sp>
      <p:sp>
        <p:nvSpPr>
          <p:cNvPr id="11" name="Text 9"/>
          <p:cNvSpPr/>
          <p:nvPr/>
        </p:nvSpPr>
        <p:spPr>
          <a:xfrm>
            <a:off x="1665923" y="5078849"/>
            <a:ext cx="12100679" cy="771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Analyze virtual worlds as platforms for AI development: Examine their use for data generation, training, and simulation</a:t>
            </a:r>
            <a:endParaRPr lang="en-US" sz="2400" dirty="0"/>
          </a:p>
        </p:txBody>
      </p:sp>
      <p:sp>
        <p:nvSpPr>
          <p:cNvPr id="12" name="Shape 10"/>
          <p:cNvSpPr/>
          <p:nvPr/>
        </p:nvSpPr>
        <p:spPr>
          <a:xfrm>
            <a:off x="863798" y="6343531"/>
            <a:ext cx="555308" cy="555308"/>
          </a:xfrm>
          <a:prstGeom prst="roundRect">
            <a:avLst>
              <a:gd name="adj" fmla="val 18669"/>
            </a:avLst>
          </a:prstGeom>
          <a:solidFill>
            <a:srgbClr val="003180"/>
          </a:solidFill>
          <a:ln w="15240">
            <a:solidFill>
              <a:srgbClr val="194A9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56370" y="6389787"/>
            <a:ext cx="370165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4</a:t>
            </a:r>
            <a:endParaRPr lang="en-US" sz="2900" dirty="0"/>
          </a:p>
        </p:txBody>
      </p:sp>
      <p:sp>
        <p:nvSpPr>
          <p:cNvPr id="14" name="Text 12"/>
          <p:cNvSpPr/>
          <p:nvPr/>
        </p:nvSpPr>
        <p:spPr>
          <a:xfrm>
            <a:off x="1665923" y="6428303"/>
            <a:ext cx="12100679" cy="771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Assess deployment challenges at the boundary of real and virtual: Explore domain gaps, adaptation, and efficiency in practical applications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14099381" y="7671792"/>
            <a:ext cx="358259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50"/>
              </a:lnSpc>
              <a:buNone/>
            </a:pPr>
            <a:r>
              <a:rPr lang="en-US" sz="13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11</a:t>
            </a:r>
            <a:endParaRPr lang="en-US" sz="1350" dirty="0"/>
          </a:p>
        </p:txBody>
      </p:sp>
      <p:sp>
        <p:nvSpPr>
          <p:cNvPr id="18" name="Text 6">
            <a:extLst>
              <a:ext uri="{FF2B5EF4-FFF2-40B4-BE49-F238E27FC236}">
                <a16:creationId xmlns:a16="http://schemas.microsoft.com/office/drawing/2014/main" id="{9A178E74-EB43-4A1D-860B-37A46A6E37D0}"/>
              </a:ext>
            </a:extLst>
          </p:cNvPr>
          <p:cNvSpPr/>
          <p:nvPr/>
        </p:nvSpPr>
        <p:spPr>
          <a:xfrm>
            <a:off x="172759" y="7809964"/>
            <a:ext cx="6920249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1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Virtual Worlds – A.A. 2026/27 – </a:t>
            </a:r>
            <a:r>
              <a:rPr lang="en-US" sz="11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Dipartimento</a:t>
            </a:r>
            <a:r>
              <a:rPr lang="en-US" sz="11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di Informatica – Università di Pisa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2165271"/>
            <a:ext cx="7579995" cy="771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What we expect from you</a:t>
            </a:r>
            <a:endParaRPr lang="en-US" sz="48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798" y="3430191"/>
            <a:ext cx="616982" cy="61698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63798" y="4355663"/>
            <a:ext cx="4095274" cy="771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Basic-Mid programming skills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863798" y="5274707"/>
            <a:ext cx="4095274" cy="7896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In theory and practice (Python, JavaScript, Java, C, C#, C++, …)</a:t>
            </a:r>
            <a:endParaRPr lang="en-US" sz="19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7563" y="3430191"/>
            <a:ext cx="616982" cy="61698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67563" y="4355663"/>
            <a:ext cx="3085386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AI/ML foundations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5267563" y="4889182"/>
            <a:ext cx="4095274" cy="7896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Supervised / Unsupervised, Neural Networks, Clustering, …</a:t>
            </a:r>
            <a:endParaRPr lang="en-US" sz="19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1328" y="3430191"/>
            <a:ext cx="616982" cy="61698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71328" y="4355663"/>
            <a:ext cx="4095274" cy="771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… and a lot of computer scientist curiosity</a:t>
            </a:r>
            <a:endParaRPr lang="en-US" sz="2400" dirty="0"/>
          </a:p>
        </p:txBody>
      </p:sp>
      <p:sp>
        <p:nvSpPr>
          <p:cNvPr id="12" name="Text 7"/>
          <p:cNvSpPr/>
          <p:nvPr/>
        </p:nvSpPr>
        <p:spPr>
          <a:xfrm>
            <a:off x="14071759" y="7671792"/>
            <a:ext cx="385882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50"/>
              </a:lnSpc>
              <a:buNone/>
            </a:pPr>
            <a:r>
              <a:rPr lang="en-US" sz="13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12</a:t>
            </a:r>
            <a:endParaRPr lang="en-US" sz="1350" dirty="0"/>
          </a:p>
        </p:txBody>
      </p:sp>
      <p:sp>
        <p:nvSpPr>
          <p:cNvPr id="14" name="Text 6">
            <a:extLst>
              <a:ext uri="{FF2B5EF4-FFF2-40B4-BE49-F238E27FC236}">
                <a16:creationId xmlns:a16="http://schemas.microsoft.com/office/drawing/2014/main" id="{E1597F2C-BAF6-D6BF-CBC7-E57FE60BE894}"/>
              </a:ext>
            </a:extLst>
          </p:cNvPr>
          <p:cNvSpPr/>
          <p:nvPr/>
        </p:nvSpPr>
        <p:spPr>
          <a:xfrm>
            <a:off x="172759" y="7809964"/>
            <a:ext cx="6920249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1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Virtual Worlds – A.A. 2026/27 – </a:t>
            </a:r>
            <a:r>
              <a:rPr lang="en-US" sz="11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Dipartimento</a:t>
            </a:r>
            <a:r>
              <a:rPr lang="en-US" sz="11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di Informatica – Università di Pisa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1573054"/>
            <a:ext cx="6170771" cy="771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Advices</a:t>
            </a:r>
            <a:endParaRPr lang="en-US" sz="48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798" y="2837974"/>
            <a:ext cx="616982" cy="61698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63798" y="3763447"/>
            <a:ext cx="3085386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Seek Clarification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863798" y="4296966"/>
            <a:ext cx="4095274" cy="1579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If something is unclear, please ask! We encourage you to reach out for support during your learning process.</a:t>
            </a:r>
            <a:endParaRPr lang="en-US" sz="19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7563" y="2837974"/>
            <a:ext cx="616982" cy="61698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67563" y="3763447"/>
            <a:ext cx="3309580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Engage with Exercises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5267563" y="4296966"/>
            <a:ext cx="4095274" cy="1974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Almost every lesson will include small questions or exercises. These are not additional burdens, but integral parts of your active studying.</a:t>
            </a:r>
            <a:endParaRPr lang="en-US" sz="19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1328" y="2837974"/>
            <a:ext cx="616982" cy="61698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71328" y="3763447"/>
            <a:ext cx="4095274" cy="771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Integrate Theory and Practice</a:t>
            </a:r>
            <a:endParaRPr lang="en-US" sz="2400" dirty="0"/>
          </a:p>
        </p:txBody>
      </p:sp>
      <p:sp>
        <p:nvSpPr>
          <p:cNvPr id="11" name="Text 6"/>
          <p:cNvSpPr/>
          <p:nvPr/>
        </p:nvSpPr>
        <p:spPr>
          <a:xfrm>
            <a:off x="9671328" y="4682490"/>
            <a:ext cx="4095274" cy="1974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Do not separate theoretical study from practical application. Trying to do the project without integrating theory will lead to a **bloodbath**!</a:t>
            </a:r>
            <a:endParaRPr lang="en-US" sz="1900" dirty="0"/>
          </a:p>
        </p:txBody>
      </p:sp>
      <p:sp>
        <p:nvSpPr>
          <p:cNvPr id="13" name="Text 8"/>
          <p:cNvSpPr/>
          <p:nvPr/>
        </p:nvSpPr>
        <p:spPr>
          <a:xfrm>
            <a:off x="14071759" y="7671792"/>
            <a:ext cx="385882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50"/>
              </a:lnSpc>
              <a:buNone/>
            </a:pPr>
            <a:r>
              <a:rPr lang="en-US" sz="13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13</a:t>
            </a:r>
            <a:endParaRPr lang="en-US" sz="1350" dirty="0"/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3B04F122-3DC2-CDCE-4FE6-90314EE98676}"/>
              </a:ext>
            </a:extLst>
          </p:cNvPr>
          <p:cNvSpPr/>
          <p:nvPr/>
        </p:nvSpPr>
        <p:spPr>
          <a:xfrm>
            <a:off x="172759" y="7809964"/>
            <a:ext cx="6920249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1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Virtual Worlds – A.A. 2026/27 – </a:t>
            </a:r>
            <a:r>
              <a:rPr lang="en-US" sz="11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Dipartimento</a:t>
            </a:r>
            <a:r>
              <a:rPr lang="en-US" sz="11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di Informatica – Università di Pisa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EE52B-516B-379D-D874-7214A0224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A7275B4A-D2EA-D70C-8779-503A6A1F3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31398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6683B592-0F1F-4917-E557-6575FD03418F}"/>
              </a:ext>
            </a:extLst>
          </p:cNvPr>
          <p:cNvSpPr/>
          <p:nvPr/>
        </p:nvSpPr>
        <p:spPr>
          <a:xfrm>
            <a:off x="3248858" y="4414480"/>
            <a:ext cx="8132683" cy="5784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550"/>
              </a:lnSpc>
              <a:buNone/>
            </a:pPr>
            <a:r>
              <a:rPr lang="en-US" sz="36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Questions?</a:t>
            </a:r>
            <a:endParaRPr lang="en-US" sz="3600" dirty="0"/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6F63D24C-8E7C-481D-8D5D-B6F58FB4B964}"/>
              </a:ext>
            </a:extLst>
          </p:cNvPr>
          <p:cNvSpPr/>
          <p:nvPr/>
        </p:nvSpPr>
        <p:spPr>
          <a:xfrm>
            <a:off x="14006393" y="7671792"/>
            <a:ext cx="451247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50"/>
              </a:lnSpc>
              <a:buNone/>
            </a:pPr>
            <a:r>
              <a:rPr lang="en-US" sz="13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14</a:t>
            </a:r>
            <a:endParaRPr lang="en-US" sz="1350" dirty="0"/>
          </a:p>
        </p:txBody>
      </p:sp>
      <p:sp>
        <p:nvSpPr>
          <p:cNvPr id="5" name="Text 6">
            <a:extLst>
              <a:ext uri="{FF2B5EF4-FFF2-40B4-BE49-F238E27FC236}">
                <a16:creationId xmlns:a16="http://schemas.microsoft.com/office/drawing/2014/main" id="{D57DB2BD-4B1B-8A20-8796-15517ECF3DF3}"/>
              </a:ext>
            </a:extLst>
          </p:cNvPr>
          <p:cNvSpPr/>
          <p:nvPr/>
        </p:nvSpPr>
        <p:spPr>
          <a:xfrm>
            <a:off x="172759" y="7809964"/>
            <a:ext cx="6920249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1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Virtual Worlds – A.A. 2026/27 – </a:t>
            </a:r>
            <a:r>
              <a:rPr lang="en-US" sz="11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Dipartimento</a:t>
            </a:r>
            <a:r>
              <a:rPr lang="en-US" sz="11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di Informatica – Università di Pisa</a:t>
            </a:r>
          </a:p>
        </p:txBody>
      </p:sp>
    </p:spTree>
    <p:extLst>
      <p:ext uri="{BB962C8B-B14F-4D97-AF65-F5344CB8AC3E}">
        <p14:creationId xmlns:p14="http://schemas.microsoft.com/office/powerpoint/2010/main" val="901792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1117</Words>
  <Application>Microsoft Office PowerPoint</Application>
  <PresentationFormat>Personalizzato</PresentationFormat>
  <Paragraphs>146</Paragraphs>
  <Slides>15</Slides>
  <Notes>15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8" baseType="lpstr">
      <vt:lpstr>Merriweather</vt:lpstr>
      <vt:lpstr>Arial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MARCO DI BENEDETTO</cp:lastModifiedBy>
  <cp:revision>21</cp:revision>
  <dcterms:created xsi:type="dcterms:W3CDTF">2025-09-15T09:09:57Z</dcterms:created>
  <dcterms:modified xsi:type="dcterms:W3CDTF">2026-09-17T08:00:22Z</dcterms:modified>
</cp:coreProperties>
</file>